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68" r:id="rId2"/>
    <p:sldId id="270" r:id="rId3"/>
    <p:sldId id="269" r:id="rId4"/>
    <p:sldId id="272" r:id="rId5"/>
    <p:sldId id="273" r:id="rId6"/>
    <p:sldId id="271" r:id="rId7"/>
    <p:sldId id="274" r:id="rId8"/>
    <p:sldId id="263" r:id="rId9"/>
    <p:sldId id="258" r:id="rId10"/>
    <p:sldId id="257" r:id="rId11"/>
    <p:sldId id="259" r:id="rId12"/>
    <p:sldId id="260" r:id="rId13"/>
    <p:sldId id="261" r:id="rId14"/>
    <p:sldId id="262" r:id="rId15"/>
    <p:sldId id="265" r:id="rId16"/>
    <p:sldId id="264" r:id="rId17"/>
    <p:sldId id="266" r:id="rId18"/>
    <p:sldId id="267"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0769" autoAdjust="0"/>
  </p:normalViewPr>
  <p:slideViewPr>
    <p:cSldViewPr>
      <p:cViewPr varScale="1">
        <p:scale>
          <a:sx n="90" d="100"/>
          <a:sy n="90" d="100"/>
        </p:scale>
        <p:origin x="-9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5BB3AE-8BE8-4091-B164-C173A6C7B7BB}" type="datetimeFigureOut">
              <a:rPr lang="en-US" smtClean="0"/>
              <a:pPr/>
              <a:t>5/11/2009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4422AB-1761-4D02-9058-7E6D320048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3703CFF9-2E8E-4E8B-BCC1-A485FCD76307}" type="slidenum">
              <a:rPr lang="en-US"/>
              <a:pPr/>
              <a:t>1</a:t>
            </a:fld>
            <a:endParaRPr lang="en-US"/>
          </a:p>
        </p:txBody>
      </p:sp>
      <p:sp>
        <p:nvSpPr>
          <p:cNvPr id="6147" name="Rectangle 2"/>
          <p:cNvSpPr>
            <a:spLocks noGrp="1" noRot="1" noChangeAspect="1" noChangeArrowheads="1" noTextEdit="1"/>
          </p:cNvSpPr>
          <p:nvPr>
            <p:ph type="sldImg"/>
          </p:nvPr>
        </p:nvSpPr>
        <p:spPr>
          <a:xfrm>
            <a:off x="1692275" y="685800"/>
            <a:ext cx="3567113" cy="2676525"/>
          </a:xfrm>
          <a:ln/>
        </p:spPr>
      </p:sp>
      <p:sp>
        <p:nvSpPr>
          <p:cNvPr id="61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a:t>
            </a:r>
            <a:r>
              <a:rPr lang="en-US" baseline="0" dirty="0" smtClean="0"/>
              <a:t> an other simple stack with 2 modifiers. This is the scene from the previous slide with a taper modifier applied on top of the bend modifier. There is only one node showing a cylinder bended and tapered.</a:t>
            </a:r>
          </a:p>
          <a:p>
            <a:r>
              <a:rPr lang="en-US" baseline="0" dirty="0" smtClean="0"/>
              <a:t>In this case the derived object holds 2 Modifier Applications.</a:t>
            </a:r>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the cylinder bended and tapered is instantiated. We have 2 node referencing the same derived object.</a:t>
            </a:r>
          </a:p>
          <a:p>
            <a:r>
              <a:rPr lang="en-US" baseline="0" dirty="0" smtClean="0"/>
              <a:t>In Max, user can build this with a clone operation using the instance option.</a:t>
            </a:r>
          </a:p>
          <a:p>
            <a:r>
              <a:rPr lang="en-US" baseline="0" dirty="0" smtClean="0"/>
              <a:t>Operations applied through either node will be visible in both nodes.</a:t>
            </a:r>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have the same 2 modifiers,</a:t>
            </a:r>
            <a:r>
              <a:rPr lang="en-US" baseline="0" dirty="0" smtClean="0"/>
              <a:t> we have 2 nodes and but we have 2 derived objects.</a:t>
            </a:r>
          </a:p>
          <a:p>
            <a:r>
              <a:rPr lang="en-US" baseline="0" dirty="0" smtClean="0"/>
              <a:t>There is a reference of the stack.</a:t>
            </a:r>
          </a:p>
          <a:p>
            <a:r>
              <a:rPr lang="en-US" baseline="0" dirty="0" smtClean="0"/>
              <a:t>The changes done through Cylinder01 node will be visible in both nodes, but changing the taper parameters, or adding a new modifier through that node will not affect the other node.</a:t>
            </a:r>
          </a:p>
          <a:p>
            <a:r>
              <a:rPr lang="en-US" baseline="0" dirty="0" smtClean="0"/>
              <a:t>In max, this is done using the reference option during a clone operation.</a:t>
            </a:r>
          </a:p>
          <a:p>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2 node are selected and a</a:t>
            </a:r>
            <a:r>
              <a:rPr lang="en-US" baseline="0" dirty="0" smtClean="0"/>
              <a:t> single modifier is applied on the 2 nodes.</a:t>
            </a:r>
          </a:p>
          <a:p>
            <a:r>
              <a:rPr lang="en-US" baseline="0" dirty="0" smtClean="0"/>
              <a:t>Each instance has its application context.</a:t>
            </a:r>
          </a:p>
          <a:p>
            <a:r>
              <a:rPr lang="en-US" baseline="0" dirty="0" smtClean="0"/>
              <a:t>When applying a modifier to several objects at the same time, user can enable or not the “use pivot point” option (that option is on top of the list of modifiers). This option controls the center of application of each instance of the modifier at the time it is create. With use option on, each instance will use the pivot point of the object. With the option off, all instance will use the pivot point of the selection. </a:t>
            </a:r>
          </a:p>
        </p:txBody>
      </p:sp>
      <p:sp>
        <p:nvSpPr>
          <p:cNvPr id="4" name="Slide Number Placeholder 3"/>
          <p:cNvSpPr>
            <a:spLocks noGrp="1"/>
          </p:cNvSpPr>
          <p:nvPr>
            <p:ph type="sldNum" sz="quarter" idx="10"/>
          </p:nvPr>
        </p:nvSpPr>
        <p:spPr/>
        <p:txBody>
          <a:bodyPr/>
          <a:lstStyle/>
          <a:p>
            <a:fld id="{294422AB-1761-4D02-9058-7E6D32004830}"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actually 2 types of modifiers:</a:t>
            </a:r>
            <a:r>
              <a:rPr lang="en-US" baseline="0" dirty="0" smtClean="0"/>
              <a:t> the object space modifiers and the world space modifiers.</a:t>
            </a:r>
          </a:p>
          <a:p>
            <a:r>
              <a:rPr lang="en-US" baseline="0" dirty="0" smtClean="0"/>
              <a:t>World Space Modifiers receive objects after the application of the transform.</a:t>
            </a:r>
          </a:p>
          <a:p>
            <a:r>
              <a:rPr lang="en-US" baseline="0" dirty="0" smtClean="0"/>
              <a:t>Thus WSM have to be on top of the stack. They also require some more work to </a:t>
            </a:r>
            <a:r>
              <a:rPr lang="en-US" baseline="0" smtClean="0"/>
              <a:t>code.</a:t>
            </a:r>
          </a:p>
        </p:txBody>
      </p:sp>
      <p:sp>
        <p:nvSpPr>
          <p:cNvPr id="4" name="Slide Number Placeholder 3"/>
          <p:cNvSpPr>
            <a:spLocks noGrp="1"/>
          </p:cNvSpPr>
          <p:nvPr>
            <p:ph type="sldNum" sz="quarter" idx="10"/>
          </p:nvPr>
        </p:nvSpPr>
        <p:spPr/>
        <p:txBody>
          <a:bodyPr/>
          <a:lstStyle/>
          <a:p>
            <a:fld id="{294422AB-1761-4D02-9058-7E6D32004830}"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Nodes are using references (we will have more details about them later)</a:t>
            </a:r>
            <a:r>
              <a:rPr lang="en-US" baseline="0" dirty="0" smtClean="0"/>
              <a:t> to objects.</a:t>
            </a:r>
          </a:p>
          <a:p>
            <a:r>
              <a:rPr lang="en-US" baseline="0" dirty="0" smtClean="0"/>
              <a:t>Here is a node referencing a cylinder.</a:t>
            </a:r>
          </a:p>
          <a:p>
            <a:r>
              <a:rPr lang="en-US" dirty="0" smtClean="0"/>
              <a:t>Below</a:t>
            </a:r>
            <a:r>
              <a:rPr lang="en-US" baseline="0" dirty="0" smtClean="0"/>
              <a:t> is a sample showing 2 nodes referencing the same object. This is how instances are handled in 3ds Max.</a:t>
            </a:r>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Modifiers are applied on top of objects in a stack. An modifier</a:t>
            </a:r>
            <a:r>
              <a:rPr lang="en-US" baseline="0" dirty="0" smtClean="0"/>
              <a:t> on top of an object results into a derived object.</a:t>
            </a:r>
          </a:p>
          <a:p>
            <a:r>
              <a:rPr lang="en-US" baseline="0" dirty="0" smtClean="0"/>
              <a:t>Modifiers are used to perform different </a:t>
            </a:r>
            <a:r>
              <a:rPr lang="en-US" baseline="0" dirty="0" err="1" smtClean="0"/>
              <a:t>opearations</a:t>
            </a:r>
            <a:r>
              <a:rPr lang="en-US" baseline="0" dirty="0" smtClean="0"/>
              <a:t>, they can deform the geometry, they can manipulate the texture mapping, they can even completely replace an object.</a:t>
            </a:r>
          </a:p>
          <a:p>
            <a:r>
              <a:rPr lang="en-US" baseline="0" dirty="0" smtClean="0"/>
              <a:t>Modifiers can be seen as black boxes that take an object flowing up the stack. They are using the object as an input and the output an object that can either be the original edited object or a new object.</a:t>
            </a:r>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Objects are broken into separate channels: geometry (this</a:t>
            </a:r>
            <a:r>
              <a:rPr lang="en-US" baseline="0" dirty="0" smtClean="0"/>
              <a:t> is the vertices)</a:t>
            </a:r>
            <a:r>
              <a:rPr lang="en-US" dirty="0" smtClean="0"/>
              <a:t>, topology (that’s the faces), texture coordinates…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Modifiers ask for what channels they need and specify which ones they are going to modify.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Channels are copied to pass</a:t>
            </a:r>
            <a:r>
              <a:rPr lang="en-US" baseline="0" dirty="0" smtClean="0"/>
              <a:t> through the pipeline, knowing which one are required and which one are changed helps as far as performance and memory usage are concerned.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channels are defined in </a:t>
            </a:r>
            <a:r>
              <a:rPr lang="en-US" dirty="0" err="1" smtClean="0"/>
              <a:t>channels.h</a:t>
            </a:r>
            <a:r>
              <a:rPr lang="en-US" dirty="0" smtClean="0"/>
              <a:t>.</a:t>
            </a:r>
            <a:r>
              <a:rPr lang="en-US" baseline="0" dirty="0" smtClean="0"/>
              <a:t> Note that channels are defined both as a bit-field and with a number, you need to be careful.</a:t>
            </a:r>
            <a:endParaRPr lang="en-US" dirty="0" smtClean="0"/>
          </a:p>
          <a:p>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 can change types halfway up the stack.</a:t>
            </a:r>
          </a:p>
          <a:p>
            <a:r>
              <a:rPr lang="en-US" dirty="0" smtClean="0"/>
              <a:t>Modifiers do request certain types of objects by implementing the </a:t>
            </a:r>
            <a:r>
              <a:rPr lang="en-US" dirty="0" err="1" smtClean="0"/>
              <a:t>InputType</a:t>
            </a:r>
            <a:r>
              <a:rPr lang="en-US" dirty="0" smtClean="0"/>
              <a:t> function.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object flowing up the stack will automatically be converted to that type before it is passed to the modifier.</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Note that if you create a new type of object and want some existing</a:t>
            </a:r>
            <a:r>
              <a:rPr lang="en-US" baseline="0" dirty="0" smtClean="0"/>
              <a:t> types to convert to your object, then you can provide an </a:t>
            </a:r>
            <a:r>
              <a:rPr lang="en-US" baseline="0" dirty="0" err="1" smtClean="0"/>
              <a:t>ObjectConverter</a:t>
            </a:r>
            <a:r>
              <a:rPr lang="en-US" baseline="0" dirty="0" smtClean="0"/>
              <a:t> and register it using </a:t>
            </a:r>
            <a:r>
              <a:rPr lang="en-US" baseline="0" dirty="0" err="1" smtClean="0"/>
              <a:t>RegisterObjectConverter</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Modifier </a:t>
            </a:r>
            <a:r>
              <a:rPr lang="en-US" dirty="0" err="1" smtClean="0"/>
              <a:t>ModifyObject</a:t>
            </a:r>
            <a:r>
              <a:rPr lang="en-US" dirty="0" smtClean="0"/>
              <a:t> is</a:t>
            </a:r>
            <a:r>
              <a:rPr lang="en-US" baseline="0" dirty="0" smtClean="0"/>
              <a:t> the function actually performing the modification of the object.</a:t>
            </a:r>
          </a:p>
          <a:p>
            <a:r>
              <a:rPr lang="en-US" baseline="0" dirty="0" smtClean="0"/>
              <a:t>That function also need to update the object validity, using the </a:t>
            </a:r>
            <a:r>
              <a:rPr lang="en-US" baseline="0" dirty="0" err="1" smtClean="0"/>
              <a:t>obejct</a:t>
            </a:r>
            <a:r>
              <a:rPr lang="en-US" baseline="0" dirty="0" smtClean="0"/>
              <a:t>::</a:t>
            </a:r>
            <a:r>
              <a:rPr lang="en-US" baseline="0" dirty="0" err="1" smtClean="0"/>
              <a:t>UpdateValidity</a:t>
            </a:r>
            <a:r>
              <a:rPr lang="en-US" baseline="0" dirty="0" smtClean="0"/>
              <a:t> function.</a:t>
            </a:r>
          </a:p>
          <a:p>
            <a:r>
              <a:rPr lang="en-US" baseline="0" dirty="0" smtClean="0"/>
              <a:t>A modifier must implement it’s own validity by implementing the </a:t>
            </a:r>
            <a:r>
              <a:rPr lang="en-US" baseline="0" dirty="0" err="1" smtClean="0"/>
              <a:t>LocalValidity</a:t>
            </a:r>
            <a:r>
              <a:rPr lang="en-US" baseline="0" dirty="0" smtClean="0"/>
              <a:t> function.</a:t>
            </a:r>
          </a:p>
          <a:p>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an example of a simple stack:</a:t>
            </a:r>
          </a:p>
          <a:p>
            <a:r>
              <a:rPr lang="en-US" dirty="0" smtClean="0"/>
              <a:t>A node with a bend</a:t>
            </a:r>
            <a:r>
              <a:rPr lang="en-US" baseline="0" dirty="0" smtClean="0"/>
              <a:t> modifier on a</a:t>
            </a:r>
            <a:r>
              <a:rPr lang="en-US" dirty="0" smtClean="0"/>
              <a:t> cylinder.</a:t>
            </a:r>
          </a:p>
          <a:p>
            <a:r>
              <a:rPr lang="en-US" dirty="0" smtClean="0"/>
              <a:t>The node now refers</a:t>
            </a:r>
            <a:r>
              <a:rPr lang="en-US" baseline="0" dirty="0" smtClean="0"/>
              <a:t> to a derived object instead of an object.</a:t>
            </a:r>
          </a:p>
          <a:p>
            <a:r>
              <a:rPr lang="en-US" baseline="0" dirty="0" smtClean="0"/>
              <a:t>The SDK class for derived objects is </a:t>
            </a:r>
            <a:r>
              <a:rPr lang="en-US" dirty="0" err="1" smtClean="0"/>
              <a:t>IDerivedObject</a:t>
            </a:r>
            <a:r>
              <a:rPr lang="en-US" dirty="0" smtClean="0"/>
              <a:t>.</a:t>
            </a:r>
          </a:p>
          <a:p>
            <a:r>
              <a:rPr lang="en-US" dirty="0" smtClean="0"/>
              <a:t>You</a:t>
            </a:r>
            <a:r>
              <a:rPr lang="en-US" baseline="0" dirty="0" smtClean="0"/>
              <a:t> access it from the node using </a:t>
            </a:r>
            <a:r>
              <a:rPr lang="en-US" dirty="0" err="1" smtClean="0"/>
              <a:t>INode</a:t>
            </a:r>
            <a:r>
              <a:rPr lang="en-US" dirty="0" smtClean="0"/>
              <a:t>::</a:t>
            </a:r>
            <a:r>
              <a:rPr lang="en-US" dirty="0" err="1" smtClean="0"/>
              <a:t>GetOjbectRef</a:t>
            </a:r>
            <a:r>
              <a:rPr lang="en-US" dirty="0" smtClean="0"/>
              <a:t>()</a:t>
            </a:r>
            <a:r>
              <a:rPr lang="en-US" baseline="0" dirty="0" smtClean="0"/>
              <a:t> and checking the </a:t>
            </a:r>
            <a:r>
              <a:rPr lang="en-US" baseline="0" dirty="0" err="1" smtClean="0"/>
              <a:t>SuperClassID</a:t>
            </a:r>
            <a:r>
              <a:rPr lang="en-US" baseline="0" dirty="0" smtClean="0"/>
              <a:t> that would be GEN_DERIVOB_CLASS_ID.</a:t>
            </a:r>
          </a:p>
          <a:p>
            <a:r>
              <a:rPr lang="en-US" baseline="0" dirty="0" smtClean="0"/>
              <a:t>Then the object can be casted into a </a:t>
            </a:r>
            <a:r>
              <a:rPr lang="en-US" baseline="0" dirty="0" err="1" smtClean="0"/>
              <a:t>IDerivedObject</a:t>
            </a:r>
            <a:r>
              <a:rPr lang="en-US" baseline="0" dirty="0" smtClean="0"/>
              <a:t>.</a:t>
            </a:r>
          </a:p>
          <a:p>
            <a:r>
              <a:rPr lang="en-US" baseline="0" dirty="0" smtClean="0"/>
              <a:t>The derived object holds the base object and all the </a:t>
            </a:r>
            <a:r>
              <a:rPr lang="en-US" baseline="0" dirty="0" err="1" smtClean="0"/>
              <a:t>ModApps</a:t>
            </a:r>
            <a:r>
              <a:rPr lang="en-US" baseline="0" dirty="0" smtClean="0"/>
              <a:t> (or </a:t>
            </a:r>
            <a:r>
              <a:rPr lang="en-US" baseline="0" dirty="0" err="1" smtClean="0"/>
              <a:t>Modfier</a:t>
            </a:r>
            <a:r>
              <a:rPr lang="en-US" baseline="0" dirty="0" smtClean="0"/>
              <a:t> Application). This class is not available in the SDK, but </a:t>
            </a:r>
            <a:r>
              <a:rPr lang="en-US" baseline="0" dirty="0" err="1" smtClean="0"/>
              <a:t>ModApp</a:t>
            </a:r>
            <a:r>
              <a:rPr lang="en-US" baseline="0" dirty="0" smtClean="0"/>
              <a:t> is simply a container holding </a:t>
            </a:r>
            <a:r>
              <a:rPr lang="en-US" baseline="0" dirty="0" err="1" smtClean="0"/>
              <a:t>ModContext</a:t>
            </a:r>
            <a:r>
              <a:rPr lang="en-US" baseline="0" dirty="0" smtClean="0"/>
              <a:t> and a reference to the modifier, and the SDK gives access to these through </a:t>
            </a:r>
            <a:r>
              <a:rPr lang="en-US" baseline="0" dirty="0" err="1" smtClean="0"/>
              <a:t>IDerivedObject</a:t>
            </a:r>
            <a:r>
              <a:rPr lang="en-US" baseline="0" dirty="0" smtClean="0"/>
              <a:t>.</a:t>
            </a:r>
          </a:p>
          <a:p>
            <a:r>
              <a:rPr lang="en-US" dirty="0" err="1" smtClean="0"/>
              <a:t>ModContext</a:t>
            </a:r>
            <a:r>
              <a:rPr lang="en-US" baseline="0" dirty="0" smtClean="0"/>
              <a:t> holds data specific to that instance of the modifier.</a:t>
            </a:r>
            <a:endParaRPr lang="en-US" dirty="0"/>
          </a:p>
        </p:txBody>
      </p:sp>
      <p:sp>
        <p:nvSpPr>
          <p:cNvPr id="4" name="Slide Number Placeholder 3"/>
          <p:cNvSpPr>
            <a:spLocks noGrp="1"/>
          </p:cNvSpPr>
          <p:nvPr>
            <p:ph type="sldNum" sz="quarter" idx="10"/>
          </p:nvPr>
        </p:nvSpPr>
        <p:spPr/>
        <p:txBody>
          <a:bodyPr/>
          <a:lstStyle/>
          <a:p>
            <a:fld id="{294422AB-1761-4D02-9058-7E6D32004830}"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19088" y="6573838"/>
            <a:ext cx="2209800" cy="228600"/>
          </a:xfrm>
          <a:prstGeom prst="rect">
            <a:avLst/>
          </a:prstGeom>
          <a:noFill/>
          <a:ln w="9525">
            <a:noFill/>
            <a:miter lim="800000"/>
            <a:headEnd/>
            <a:tailEnd/>
          </a:ln>
          <a:effectLst/>
        </p:spPr>
        <p:txBody>
          <a:bodyPr lIns="0" tIns="0" rIns="0" bIns="0" anchor="ctr"/>
          <a:lstStyle/>
          <a:p>
            <a:pPr eaLnBrk="0" hangingPunct="0">
              <a:defRPr/>
            </a:pPr>
            <a:r>
              <a:rPr lang="en-US" sz="800">
                <a:solidFill>
                  <a:srgbClr val="595959"/>
                </a:solidFill>
              </a:rPr>
              <a:t>© 2006 Autodesk </a:t>
            </a:r>
          </a:p>
        </p:txBody>
      </p:sp>
      <p:sp>
        <p:nvSpPr>
          <p:cNvPr id="5" name="Rectangle 6"/>
          <p:cNvSpPr>
            <a:spLocks noChangeArrowheads="1"/>
          </p:cNvSpPr>
          <p:nvPr/>
        </p:nvSpPr>
        <p:spPr bwMode="auto">
          <a:xfrm>
            <a:off x="4572000" y="6573838"/>
            <a:ext cx="304800" cy="228600"/>
          </a:xfrm>
          <a:prstGeom prst="rect">
            <a:avLst/>
          </a:prstGeom>
          <a:noFill/>
          <a:ln w="9525">
            <a:noFill/>
            <a:miter lim="800000"/>
            <a:headEnd/>
            <a:tailEnd/>
          </a:ln>
          <a:effectLst/>
        </p:spPr>
        <p:txBody>
          <a:bodyPr lIns="0" tIns="0" rIns="0" bIns="0" anchor="ctr"/>
          <a:lstStyle/>
          <a:p>
            <a:pPr eaLnBrk="0" hangingPunct="0">
              <a:defRPr/>
            </a:pPr>
            <a:fld id="{5AB8F05C-E9B0-4531-8931-9490FBDBF7B2}" type="slidenum">
              <a:rPr lang="en-US" sz="800">
                <a:solidFill>
                  <a:srgbClr val="595959"/>
                </a:solidFill>
              </a:rPr>
              <a:pPr eaLnBrk="0" hangingPunct="0">
                <a:defRPr/>
              </a:pPr>
              <a:t>‹#›</a:t>
            </a:fld>
            <a:endParaRPr lang="en-US" sz="800">
              <a:solidFill>
                <a:srgbClr val="595959"/>
              </a:solidFill>
            </a:endParaRPr>
          </a:p>
        </p:txBody>
      </p:sp>
      <p:pic>
        <p:nvPicPr>
          <p:cNvPr id="6" name="Picture 9" descr="seg_black"/>
          <p:cNvPicPr>
            <a:picLocks noChangeAspect="1" noChangeArrowheads="1"/>
          </p:cNvPicPr>
          <p:nvPr/>
        </p:nvPicPr>
        <p:blipFill>
          <a:blip r:embed="rId2"/>
          <a:srcRect/>
          <a:stretch>
            <a:fillRect/>
          </a:stretch>
        </p:blipFill>
        <p:spPr bwMode="auto">
          <a:xfrm>
            <a:off x="5943600" y="0"/>
            <a:ext cx="3200400" cy="6859588"/>
          </a:xfrm>
          <a:prstGeom prst="rect">
            <a:avLst/>
          </a:prstGeom>
          <a:noFill/>
          <a:ln w="9525">
            <a:noFill/>
            <a:miter lim="800000"/>
            <a:headEnd/>
            <a:tailEnd/>
          </a:ln>
        </p:spPr>
      </p:pic>
      <p:sp>
        <p:nvSpPr>
          <p:cNvPr id="621571" name="Rectangle 3"/>
          <p:cNvSpPr>
            <a:spLocks noGrp="1" noChangeArrowheads="1"/>
          </p:cNvSpPr>
          <p:nvPr>
            <p:ph type="ctrTitle"/>
          </p:nvPr>
        </p:nvSpPr>
        <p:spPr>
          <a:xfrm>
            <a:off x="319088" y="3016250"/>
            <a:ext cx="4862512" cy="1327150"/>
          </a:xfrm>
        </p:spPr>
        <p:txBody>
          <a:bodyPr anchor="t"/>
          <a:lstStyle>
            <a:lvl1pPr>
              <a:defRPr/>
            </a:lvl1pPr>
          </a:lstStyle>
          <a:p>
            <a:r>
              <a:rPr lang="en-US" smtClean="0"/>
              <a:t>Click to edit Master title style</a:t>
            </a:r>
            <a:endParaRPr lang="en-US"/>
          </a:p>
        </p:txBody>
      </p:sp>
      <p:sp>
        <p:nvSpPr>
          <p:cNvPr id="621572" name="Rectangle 4"/>
          <p:cNvSpPr>
            <a:spLocks noGrp="1" noChangeArrowheads="1"/>
          </p:cNvSpPr>
          <p:nvPr>
            <p:ph type="subTitle" sz="quarter" idx="1"/>
          </p:nvPr>
        </p:nvSpPr>
        <p:spPr>
          <a:xfrm>
            <a:off x="319088" y="4495800"/>
            <a:ext cx="4862512" cy="838200"/>
          </a:xfrm>
        </p:spPr>
        <p:txBody>
          <a:bodyPr/>
          <a:lstStyle>
            <a:lvl1pPr>
              <a:lnSpc>
                <a:spcPct val="85000"/>
              </a:lnSpc>
              <a:defRPr>
                <a:solidFill>
                  <a:srgbClr val="00AADD"/>
                </a:solidFill>
              </a:defRPr>
            </a:lvl1pPr>
          </a:lstStyle>
          <a:p>
            <a:r>
              <a:rPr lang="en-US" smtClean="0"/>
              <a:t>Click to edit Master subtitle style</a:t>
            </a:r>
            <a:endParaRPr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1763" y="136525"/>
            <a:ext cx="2052637" cy="63992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9088" y="136525"/>
            <a:ext cx="6010275" cy="6399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9088" y="1416050"/>
            <a:ext cx="4030662"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02150" y="1416050"/>
            <a:ext cx="4032250"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20547" name="Text Box 3"/>
          <p:cNvSpPr txBox="1">
            <a:spLocks noChangeArrowheads="1"/>
          </p:cNvSpPr>
          <p:nvPr/>
        </p:nvSpPr>
        <p:spPr bwMode="auto">
          <a:xfrm>
            <a:off x="319088" y="6573838"/>
            <a:ext cx="2209800" cy="228600"/>
          </a:xfrm>
          <a:prstGeom prst="rect">
            <a:avLst/>
          </a:prstGeom>
          <a:noFill/>
          <a:ln w="9525">
            <a:noFill/>
            <a:miter lim="800000"/>
            <a:headEnd/>
            <a:tailEnd/>
          </a:ln>
          <a:effectLst/>
        </p:spPr>
        <p:txBody>
          <a:bodyPr lIns="0" tIns="0" rIns="0" bIns="0" anchor="ctr"/>
          <a:lstStyle/>
          <a:p>
            <a:pPr eaLnBrk="0" hangingPunct="0">
              <a:defRPr/>
            </a:pPr>
            <a:r>
              <a:rPr lang="en-US" sz="800">
                <a:solidFill>
                  <a:srgbClr val="595959"/>
                </a:solidFill>
              </a:rPr>
              <a:t>© 2006 Autodesk </a:t>
            </a:r>
          </a:p>
        </p:txBody>
      </p:sp>
      <p:sp>
        <p:nvSpPr>
          <p:cNvPr id="1027" name="Rectangle 4"/>
          <p:cNvSpPr>
            <a:spLocks noGrp="1" noChangeArrowheads="1"/>
          </p:cNvSpPr>
          <p:nvPr>
            <p:ph type="body" idx="1"/>
          </p:nvPr>
        </p:nvSpPr>
        <p:spPr bwMode="auto">
          <a:xfrm>
            <a:off x="319088" y="1416050"/>
            <a:ext cx="8215312" cy="5119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20549" name="Rectangle 5"/>
          <p:cNvSpPr>
            <a:spLocks noChangeArrowheads="1"/>
          </p:cNvSpPr>
          <p:nvPr/>
        </p:nvSpPr>
        <p:spPr bwMode="auto">
          <a:xfrm>
            <a:off x="4572000" y="6573838"/>
            <a:ext cx="304800" cy="228600"/>
          </a:xfrm>
          <a:prstGeom prst="rect">
            <a:avLst/>
          </a:prstGeom>
          <a:noFill/>
          <a:ln w="9525">
            <a:noFill/>
            <a:miter lim="800000"/>
            <a:headEnd/>
            <a:tailEnd/>
          </a:ln>
          <a:effectLst/>
        </p:spPr>
        <p:txBody>
          <a:bodyPr lIns="0" tIns="0" rIns="0" bIns="0" anchor="ctr"/>
          <a:lstStyle/>
          <a:p>
            <a:pPr eaLnBrk="0" hangingPunct="0">
              <a:defRPr/>
            </a:pPr>
            <a:fld id="{121C48D1-AC9B-4CAA-B02C-EDC3FE6AF249}" type="slidenum">
              <a:rPr lang="en-US" sz="800">
                <a:solidFill>
                  <a:srgbClr val="595959"/>
                </a:solidFill>
              </a:rPr>
              <a:pPr eaLnBrk="0" hangingPunct="0">
                <a:defRPr/>
              </a:pPr>
              <a:t>‹#›</a:t>
            </a:fld>
            <a:endParaRPr lang="en-US" sz="800">
              <a:solidFill>
                <a:srgbClr val="595959"/>
              </a:solidFill>
            </a:endParaRPr>
          </a:p>
        </p:txBody>
      </p:sp>
      <p:sp>
        <p:nvSpPr>
          <p:cNvPr id="1029" name="Rectangle 11"/>
          <p:cNvSpPr>
            <a:spLocks noGrp="1" noChangeArrowheads="1"/>
          </p:cNvSpPr>
          <p:nvPr>
            <p:ph type="title"/>
          </p:nvPr>
        </p:nvSpPr>
        <p:spPr bwMode="auto">
          <a:xfrm>
            <a:off x="319088" y="136525"/>
            <a:ext cx="82153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p>
        </p:txBody>
      </p:sp>
      <p:pic>
        <p:nvPicPr>
          <p:cNvPr id="1030" name="Picture 13" descr="bar_only_black"/>
          <p:cNvPicPr>
            <a:picLocks noChangeAspect="1" noChangeArrowheads="1"/>
          </p:cNvPicPr>
          <p:nvPr/>
        </p:nvPicPr>
        <p:blipFill>
          <a:blip r:embed="rId13"/>
          <a:srcRect/>
          <a:stretch>
            <a:fillRect/>
          </a:stretch>
        </p:blipFill>
        <p:spPr bwMode="auto">
          <a:xfrm>
            <a:off x="8550275" y="0"/>
            <a:ext cx="593725" cy="68595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p:transition>
  <p:txStyles>
    <p:titleStyle>
      <a:lvl1pPr algn="l" rtl="0" eaLnBrk="1" fontAlgn="base" hangingPunct="1">
        <a:lnSpc>
          <a:spcPct val="95000"/>
        </a:lnSpc>
        <a:spcBef>
          <a:spcPct val="0"/>
        </a:spcBef>
        <a:spcAft>
          <a:spcPct val="0"/>
        </a:spcAft>
        <a:defRPr sz="4000">
          <a:solidFill>
            <a:schemeClr val="bg1"/>
          </a:solidFill>
          <a:latin typeface="+mj-lt"/>
          <a:ea typeface="+mj-ea"/>
          <a:cs typeface="+mj-cs"/>
        </a:defRPr>
      </a:lvl1pPr>
      <a:lvl2pPr algn="l" rtl="0" eaLnBrk="1" fontAlgn="base" hangingPunct="1">
        <a:lnSpc>
          <a:spcPct val="95000"/>
        </a:lnSpc>
        <a:spcBef>
          <a:spcPct val="0"/>
        </a:spcBef>
        <a:spcAft>
          <a:spcPct val="0"/>
        </a:spcAft>
        <a:defRPr sz="4000">
          <a:solidFill>
            <a:schemeClr val="bg1"/>
          </a:solidFill>
          <a:latin typeface="Arial" charset="0"/>
        </a:defRPr>
      </a:lvl2pPr>
      <a:lvl3pPr algn="l" rtl="0" eaLnBrk="1" fontAlgn="base" hangingPunct="1">
        <a:lnSpc>
          <a:spcPct val="95000"/>
        </a:lnSpc>
        <a:spcBef>
          <a:spcPct val="0"/>
        </a:spcBef>
        <a:spcAft>
          <a:spcPct val="0"/>
        </a:spcAft>
        <a:defRPr sz="4000">
          <a:solidFill>
            <a:schemeClr val="bg1"/>
          </a:solidFill>
          <a:latin typeface="Arial" charset="0"/>
        </a:defRPr>
      </a:lvl3pPr>
      <a:lvl4pPr algn="l" rtl="0" eaLnBrk="1" fontAlgn="base" hangingPunct="1">
        <a:lnSpc>
          <a:spcPct val="95000"/>
        </a:lnSpc>
        <a:spcBef>
          <a:spcPct val="0"/>
        </a:spcBef>
        <a:spcAft>
          <a:spcPct val="0"/>
        </a:spcAft>
        <a:defRPr sz="4000">
          <a:solidFill>
            <a:schemeClr val="bg1"/>
          </a:solidFill>
          <a:latin typeface="Arial" charset="0"/>
        </a:defRPr>
      </a:lvl4pPr>
      <a:lvl5pPr algn="l" rtl="0" eaLnBrk="1" fontAlgn="base" hangingPunct="1">
        <a:lnSpc>
          <a:spcPct val="95000"/>
        </a:lnSpc>
        <a:spcBef>
          <a:spcPct val="0"/>
        </a:spcBef>
        <a:spcAft>
          <a:spcPct val="0"/>
        </a:spcAft>
        <a:defRPr sz="4000">
          <a:solidFill>
            <a:schemeClr val="bg1"/>
          </a:solidFill>
          <a:latin typeface="Arial" charset="0"/>
        </a:defRPr>
      </a:lvl5pPr>
      <a:lvl6pPr marL="457200" algn="l" rtl="0" eaLnBrk="1" fontAlgn="base" hangingPunct="1">
        <a:lnSpc>
          <a:spcPct val="95000"/>
        </a:lnSpc>
        <a:spcBef>
          <a:spcPct val="0"/>
        </a:spcBef>
        <a:spcAft>
          <a:spcPct val="0"/>
        </a:spcAft>
        <a:defRPr sz="4000">
          <a:solidFill>
            <a:schemeClr val="bg1"/>
          </a:solidFill>
          <a:latin typeface="Arial" charset="0"/>
        </a:defRPr>
      </a:lvl6pPr>
      <a:lvl7pPr marL="914400" algn="l" rtl="0" eaLnBrk="1" fontAlgn="base" hangingPunct="1">
        <a:lnSpc>
          <a:spcPct val="95000"/>
        </a:lnSpc>
        <a:spcBef>
          <a:spcPct val="0"/>
        </a:spcBef>
        <a:spcAft>
          <a:spcPct val="0"/>
        </a:spcAft>
        <a:defRPr sz="4000">
          <a:solidFill>
            <a:schemeClr val="bg1"/>
          </a:solidFill>
          <a:latin typeface="Arial" charset="0"/>
        </a:defRPr>
      </a:lvl7pPr>
      <a:lvl8pPr marL="1371600" algn="l" rtl="0" eaLnBrk="1" fontAlgn="base" hangingPunct="1">
        <a:lnSpc>
          <a:spcPct val="95000"/>
        </a:lnSpc>
        <a:spcBef>
          <a:spcPct val="0"/>
        </a:spcBef>
        <a:spcAft>
          <a:spcPct val="0"/>
        </a:spcAft>
        <a:defRPr sz="4000">
          <a:solidFill>
            <a:schemeClr val="bg1"/>
          </a:solidFill>
          <a:latin typeface="Arial" charset="0"/>
        </a:defRPr>
      </a:lvl8pPr>
      <a:lvl9pPr marL="1828800" algn="l" rtl="0" eaLnBrk="1" fontAlgn="base" hangingPunct="1">
        <a:lnSpc>
          <a:spcPct val="95000"/>
        </a:lnSpc>
        <a:spcBef>
          <a:spcPct val="0"/>
        </a:spcBef>
        <a:spcAft>
          <a:spcPct val="0"/>
        </a:spcAft>
        <a:defRPr sz="4000">
          <a:solidFill>
            <a:schemeClr val="bg1"/>
          </a:solidFill>
          <a:latin typeface="Arial" charset="0"/>
        </a:defRPr>
      </a:lvl9pPr>
    </p:titleStyle>
    <p:bodyStyle>
      <a:lvl1pPr marL="342900" indent="-342900" algn="l" rtl="0" eaLnBrk="1" fontAlgn="base" hangingPunct="1">
        <a:spcBef>
          <a:spcPct val="15000"/>
        </a:spcBef>
        <a:spcAft>
          <a:spcPct val="15000"/>
        </a:spcAft>
        <a:buChar char="•"/>
        <a:defRPr sz="2400">
          <a:solidFill>
            <a:schemeClr val="bg1"/>
          </a:solidFill>
          <a:latin typeface="+mn-lt"/>
          <a:ea typeface="+mn-ea"/>
          <a:cs typeface="+mn-cs"/>
        </a:defRPr>
      </a:lvl1pPr>
      <a:lvl2pPr marL="347663" indent="-233363" algn="l" rtl="0" eaLnBrk="1" fontAlgn="base" hangingPunct="1">
        <a:spcBef>
          <a:spcPct val="15000"/>
        </a:spcBef>
        <a:spcAft>
          <a:spcPct val="15000"/>
        </a:spcAft>
        <a:buClr>
          <a:srgbClr val="00AADD"/>
        </a:buClr>
        <a:buSzPct val="80000"/>
        <a:buFont typeface="Wingdings" pitchFamily="1" charset="2"/>
        <a:buChar char="§"/>
        <a:defRPr sz="2000">
          <a:solidFill>
            <a:schemeClr val="bg1"/>
          </a:solidFill>
          <a:latin typeface="+mn-lt"/>
        </a:defRPr>
      </a:lvl2pPr>
      <a:lvl3pPr marL="690563" indent="-228600" algn="l" rtl="0" eaLnBrk="1" fontAlgn="base" hangingPunct="1">
        <a:spcBef>
          <a:spcPct val="15000"/>
        </a:spcBef>
        <a:spcAft>
          <a:spcPct val="15000"/>
        </a:spcAft>
        <a:buClr>
          <a:srgbClr val="00AADD"/>
        </a:buClr>
        <a:buSzPct val="80000"/>
        <a:buFont typeface="Wingdings" pitchFamily="1" charset="2"/>
        <a:buChar char="§"/>
        <a:defRPr sz="2000">
          <a:solidFill>
            <a:schemeClr val="bg1"/>
          </a:solidFill>
          <a:latin typeface="+mn-lt"/>
        </a:defRPr>
      </a:lvl3pPr>
      <a:lvl4pPr marL="977900" indent="-173038" algn="l" rtl="0" eaLnBrk="1" fontAlgn="base" hangingPunct="1">
        <a:spcBef>
          <a:spcPct val="0"/>
        </a:spcBef>
        <a:spcAft>
          <a:spcPct val="5000"/>
        </a:spcAft>
        <a:buClr>
          <a:schemeClr val="bg1"/>
        </a:buClr>
        <a:buSzPct val="80000"/>
        <a:buFont typeface="Wingdings" pitchFamily="1" charset="2"/>
        <a:buChar char="–"/>
        <a:defRPr sz="2000">
          <a:solidFill>
            <a:schemeClr val="bg1"/>
          </a:solidFill>
          <a:latin typeface="+mn-lt"/>
        </a:defRPr>
      </a:lvl4pPr>
      <a:lvl5pPr marL="1714500" indent="-228600" algn="l" rtl="0" eaLnBrk="1" fontAlgn="base" hangingPunct="1">
        <a:spcBef>
          <a:spcPct val="10000"/>
        </a:spcBef>
        <a:spcAft>
          <a:spcPct val="10000"/>
        </a:spcAft>
        <a:buClr>
          <a:schemeClr val="bg1"/>
        </a:buClr>
        <a:buSzPct val="80000"/>
        <a:buFont typeface="Wingdings" pitchFamily="1" charset="2"/>
        <a:buChar char="»"/>
        <a:defRPr sz="2000">
          <a:solidFill>
            <a:schemeClr val="bg1"/>
          </a:solidFill>
          <a:latin typeface="+mn-lt"/>
        </a:defRPr>
      </a:lvl5pPr>
      <a:lvl6pPr marL="21717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6pPr>
      <a:lvl7pPr marL="26289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7pPr>
      <a:lvl8pPr marL="30861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8pPr>
      <a:lvl9pPr marL="35433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mailto:Stephen.Taylor@autodesk.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9" descr="ME_1"/>
          <p:cNvPicPr>
            <a:picLocks noChangeAspect="1" noChangeArrowheads="1"/>
          </p:cNvPicPr>
          <p:nvPr/>
        </p:nvPicPr>
        <p:blipFill>
          <a:blip r:embed="rId3"/>
          <a:srcRect/>
          <a:stretch>
            <a:fillRect/>
          </a:stretch>
        </p:blipFill>
        <p:spPr bwMode="auto">
          <a:xfrm>
            <a:off x="0" y="0"/>
            <a:ext cx="9140825" cy="6854825"/>
          </a:xfrm>
          <a:prstGeom prst="rect">
            <a:avLst/>
          </a:prstGeom>
          <a:noFill/>
          <a:ln w="9525">
            <a:noFill/>
            <a:miter lim="800000"/>
            <a:headEnd/>
            <a:tailEnd/>
          </a:ln>
        </p:spPr>
      </p:pic>
      <p:sp>
        <p:nvSpPr>
          <p:cNvPr id="3075" name="Rectangle 9"/>
          <p:cNvSpPr>
            <a:spLocks noGrp="1" noChangeArrowheads="1"/>
          </p:cNvSpPr>
          <p:nvPr/>
        </p:nvSpPr>
        <p:spPr bwMode="auto">
          <a:xfrm>
            <a:off x="319088" y="2933700"/>
            <a:ext cx="8253440" cy="952500"/>
          </a:xfrm>
          <a:prstGeom prst="rect">
            <a:avLst/>
          </a:prstGeom>
          <a:noFill/>
          <a:ln w="9525">
            <a:noFill/>
            <a:miter lim="800000"/>
            <a:headEnd/>
            <a:tailEnd/>
          </a:ln>
        </p:spPr>
        <p:txBody>
          <a:bodyPr lIns="0" tIns="0" rIns="0" bIns="0"/>
          <a:lstStyle/>
          <a:p>
            <a:pPr eaLnBrk="0" hangingPunct="0"/>
            <a:r>
              <a:rPr lang="en-US" sz="4000" dirty="0">
                <a:solidFill>
                  <a:schemeClr val="bg1"/>
                </a:solidFill>
              </a:rPr>
              <a:t>3ds Max SDK </a:t>
            </a:r>
            <a:r>
              <a:rPr lang="en-US" sz="4000" dirty="0" smtClean="0">
                <a:solidFill>
                  <a:schemeClr val="bg1"/>
                </a:solidFill>
              </a:rPr>
              <a:t>– Geometry Pipeline</a:t>
            </a:r>
            <a:endParaRPr lang="en-US" dirty="0">
              <a:solidFill>
                <a:schemeClr val="bg1"/>
              </a:solidFill>
            </a:endParaRPr>
          </a:p>
        </p:txBody>
      </p:sp>
      <p:sp>
        <p:nvSpPr>
          <p:cNvPr id="3076" name="Rectangle 10"/>
          <p:cNvSpPr>
            <a:spLocks noGrp="1" noChangeArrowheads="1"/>
          </p:cNvSpPr>
          <p:nvPr/>
        </p:nvSpPr>
        <p:spPr bwMode="auto">
          <a:xfrm>
            <a:off x="319088" y="3622675"/>
            <a:ext cx="7653337" cy="960438"/>
          </a:xfrm>
          <a:prstGeom prst="rect">
            <a:avLst/>
          </a:prstGeom>
          <a:noFill/>
          <a:ln w="9525">
            <a:noFill/>
            <a:miter lim="800000"/>
            <a:headEnd/>
            <a:tailEnd/>
          </a:ln>
        </p:spPr>
        <p:txBody>
          <a:bodyPr lIns="0" tIns="0" rIns="0" bIns="0" anchor="b"/>
          <a:lstStyle/>
          <a:p>
            <a:pPr eaLnBrk="0" hangingPunct="0"/>
            <a:r>
              <a:rPr lang="en-US" sz="2000" b="1" dirty="0" smtClean="0">
                <a:solidFill>
                  <a:schemeClr val="bg1"/>
                </a:solidFill>
              </a:rPr>
              <a:t>Stephen Taylor</a:t>
            </a:r>
            <a:endParaRPr lang="en-US" sz="2000" b="1" dirty="0">
              <a:solidFill>
                <a:schemeClr val="bg1"/>
              </a:solidFill>
            </a:endParaRPr>
          </a:p>
          <a:p>
            <a:pPr eaLnBrk="0" hangingPunct="0"/>
            <a:r>
              <a:rPr lang="en-US" sz="1600" dirty="0" smtClean="0">
                <a:solidFill>
                  <a:schemeClr val="bg1"/>
                </a:solidFill>
              </a:rPr>
              <a:t>Autodesk Developer Consultant</a:t>
            </a:r>
            <a:endParaRPr lang="en-US" dirty="0">
              <a:solidFill>
                <a:schemeClr val="bg1"/>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Modifiers channels</a:t>
            </a:r>
            <a:endParaRPr lang="en-US" dirty="0"/>
          </a:p>
        </p:txBody>
      </p:sp>
      <p:sp>
        <p:nvSpPr>
          <p:cNvPr id="3" name="Content Placeholder 2"/>
          <p:cNvSpPr>
            <a:spLocks noGrp="1"/>
          </p:cNvSpPr>
          <p:nvPr>
            <p:ph idx="1"/>
          </p:nvPr>
        </p:nvSpPr>
        <p:spPr/>
        <p:txBody>
          <a:bodyPr>
            <a:normAutofit/>
          </a:bodyPr>
          <a:lstStyle/>
          <a:p>
            <a:r>
              <a:rPr lang="en-US" dirty="0" smtClean="0"/>
              <a:t>Objects are broken into separate channels: geometry, topology, selection, texture coordinates…</a:t>
            </a:r>
          </a:p>
          <a:p>
            <a:r>
              <a:rPr lang="en-US" dirty="0" err="1" smtClean="0"/>
              <a:t>ChannelsUsed</a:t>
            </a:r>
            <a:r>
              <a:rPr lang="en-US" dirty="0" smtClean="0"/>
              <a:t>() &amp; </a:t>
            </a:r>
            <a:r>
              <a:rPr lang="en-US" dirty="0" err="1" smtClean="0"/>
              <a:t>ChannelsChanged</a:t>
            </a:r>
            <a:r>
              <a:rPr lang="en-US" dirty="0" smtClean="0"/>
              <a:t>().</a:t>
            </a:r>
          </a:p>
          <a:p>
            <a:r>
              <a:rPr lang="en-US" dirty="0" smtClean="0"/>
              <a:t>This allows the system to only do deep copies of channels that are actually changing to save memory and improve performance.</a:t>
            </a:r>
          </a:p>
          <a:p>
            <a:r>
              <a:rPr lang="en-US" dirty="0" smtClean="0"/>
              <a:t>See </a:t>
            </a:r>
            <a:r>
              <a:rPr lang="en-US" dirty="0" err="1" smtClean="0"/>
              <a:t>channels.h</a:t>
            </a:r>
            <a:endParaRPr lang="en-US" dirty="0" smtClean="0"/>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Modifiers &amp; type of object</a:t>
            </a:r>
            <a:endParaRPr lang="en-US" dirty="0"/>
          </a:p>
        </p:txBody>
      </p:sp>
      <p:sp>
        <p:nvSpPr>
          <p:cNvPr id="3" name="Content Placeholder 2"/>
          <p:cNvSpPr>
            <a:spLocks noGrp="1"/>
          </p:cNvSpPr>
          <p:nvPr>
            <p:ph idx="1"/>
          </p:nvPr>
        </p:nvSpPr>
        <p:spPr/>
        <p:txBody>
          <a:bodyPr>
            <a:normAutofit/>
          </a:bodyPr>
          <a:lstStyle/>
          <a:p>
            <a:r>
              <a:rPr lang="en-US" dirty="0" smtClean="0"/>
              <a:t>Object can change types.</a:t>
            </a:r>
          </a:p>
          <a:p>
            <a:r>
              <a:rPr lang="en-US" dirty="0" err="1" smtClean="0"/>
              <a:t>InputType</a:t>
            </a:r>
            <a:r>
              <a:rPr lang="en-US" dirty="0" smtClean="0"/>
              <a:t>(): returns the </a:t>
            </a:r>
            <a:r>
              <a:rPr lang="en-US" dirty="0" err="1" smtClean="0"/>
              <a:t>Class_ID</a:t>
            </a:r>
            <a:r>
              <a:rPr lang="en-US" dirty="0" smtClean="0"/>
              <a:t> of supported input type.</a:t>
            </a:r>
          </a:p>
          <a:p>
            <a:r>
              <a:rPr lang="en-US" dirty="0" smtClean="0"/>
              <a:t>For a selected object, modifier is available if type is matching or if object can be converted to that type: Object::</a:t>
            </a:r>
            <a:r>
              <a:rPr lang="en-US" dirty="0" err="1" smtClean="0"/>
              <a:t>CanConvertToType</a:t>
            </a:r>
            <a:r>
              <a:rPr lang="en-US" dirty="0" smtClean="0"/>
              <a:t>()</a:t>
            </a:r>
            <a:endParaRPr lang="en-US" dirty="0"/>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ModifyObject</a:t>
            </a:r>
            <a:endParaRPr lang="en-US" dirty="0"/>
          </a:p>
        </p:txBody>
      </p:sp>
      <p:sp>
        <p:nvSpPr>
          <p:cNvPr id="3" name="Content Placeholder 2"/>
          <p:cNvSpPr>
            <a:spLocks noGrp="1"/>
          </p:cNvSpPr>
          <p:nvPr>
            <p:ph idx="1"/>
          </p:nvPr>
        </p:nvSpPr>
        <p:spPr/>
        <p:txBody>
          <a:bodyPr/>
          <a:lstStyle/>
          <a:p>
            <a:r>
              <a:rPr lang="en-US" dirty="0" smtClean="0"/>
              <a:t>Modifier::</a:t>
            </a:r>
            <a:r>
              <a:rPr lang="en-US" dirty="0" err="1" smtClean="0"/>
              <a:t>ModifyObject</a:t>
            </a:r>
            <a:r>
              <a:rPr lang="en-US" dirty="0" smtClean="0"/>
              <a:t>.</a:t>
            </a:r>
          </a:p>
          <a:p>
            <a:r>
              <a:rPr lang="en-US" dirty="0" smtClean="0"/>
              <a:t>Update object’s channel validity: Object::</a:t>
            </a:r>
            <a:r>
              <a:rPr lang="en-US" dirty="0" err="1" smtClean="0"/>
              <a:t>UpdateValidity</a:t>
            </a:r>
            <a:r>
              <a:rPr lang="en-US" dirty="0" smtClean="0"/>
              <a:t>()</a:t>
            </a:r>
          </a:p>
          <a:p>
            <a:r>
              <a:rPr lang="en-US" dirty="0" smtClean="0"/>
              <a:t>Own validity: </a:t>
            </a:r>
            <a:r>
              <a:rPr lang="en-US" dirty="0" err="1" smtClean="0"/>
              <a:t>LocalValidity</a:t>
            </a:r>
            <a:r>
              <a:rPr lang="en-US" dirty="0" smtClean="0"/>
              <a:t>()</a:t>
            </a:r>
            <a:endParaRPr lang="en-US" dirty="0"/>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stack</a:t>
            </a:r>
            <a:endParaRPr lang="en-US" dirty="0"/>
          </a:p>
        </p:txBody>
      </p:sp>
      <p:sp>
        <p:nvSpPr>
          <p:cNvPr id="3" name="Content Placeholder 2"/>
          <p:cNvSpPr>
            <a:spLocks noGrp="1"/>
          </p:cNvSpPr>
          <p:nvPr>
            <p:ph idx="1"/>
          </p:nvPr>
        </p:nvSpPr>
        <p:spPr>
          <a:xfrm>
            <a:off x="457200" y="1600200"/>
            <a:ext cx="4471990" cy="4525963"/>
          </a:xfrm>
        </p:spPr>
        <p:txBody>
          <a:bodyPr>
            <a:normAutofit/>
          </a:bodyPr>
          <a:lstStyle/>
          <a:p>
            <a:r>
              <a:rPr lang="en-US" dirty="0" smtClean="0"/>
              <a:t>Derived Object (</a:t>
            </a:r>
            <a:r>
              <a:rPr lang="en-US" dirty="0" err="1" smtClean="0"/>
              <a:t>IDerivedObject</a:t>
            </a:r>
            <a:r>
              <a:rPr lang="en-US" dirty="0" smtClean="0"/>
              <a:t>) is the container that hold all the </a:t>
            </a:r>
            <a:r>
              <a:rPr lang="en-US" dirty="0" err="1" smtClean="0"/>
              <a:t>ModApps</a:t>
            </a:r>
            <a:r>
              <a:rPr lang="en-US" dirty="0" smtClean="0"/>
              <a:t> and the base object.</a:t>
            </a:r>
          </a:p>
          <a:p>
            <a:r>
              <a:rPr lang="en-US" dirty="0" err="1" smtClean="0"/>
              <a:t>ModApps</a:t>
            </a:r>
            <a:r>
              <a:rPr lang="en-US" dirty="0" smtClean="0"/>
              <a:t> are containers that hold </a:t>
            </a:r>
            <a:r>
              <a:rPr lang="en-US" dirty="0" err="1" smtClean="0"/>
              <a:t>ModContext</a:t>
            </a:r>
            <a:r>
              <a:rPr lang="en-US" dirty="0" smtClean="0"/>
              <a:t> and the Reference to the modifier.</a:t>
            </a:r>
          </a:p>
          <a:p>
            <a:r>
              <a:rPr lang="en-US" dirty="0" err="1" smtClean="0"/>
              <a:t>ModContext</a:t>
            </a:r>
            <a:r>
              <a:rPr lang="en-US" dirty="0" smtClean="0"/>
              <a:t> hold data specific to an instance.</a:t>
            </a:r>
          </a:p>
          <a:p>
            <a:endParaRPr lang="en-US" dirty="0"/>
          </a:p>
        </p:txBody>
      </p:sp>
      <p:pic>
        <p:nvPicPr>
          <p:cNvPr id="4" name="Picture 4"/>
          <p:cNvPicPr>
            <a:picLocks noChangeAspect="1" noChangeArrowheads="1"/>
          </p:cNvPicPr>
          <p:nvPr/>
        </p:nvPicPr>
        <p:blipFill>
          <a:blip r:embed="rId3"/>
          <a:srcRect/>
          <a:stretch>
            <a:fillRect/>
          </a:stretch>
        </p:blipFill>
        <p:spPr bwMode="auto">
          <a:xfrm>
            <a:off x="5286380" y="1571612"/>
            <a:ext cx="3398838" cy="470535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Modifiers</a:t>
            </a:r>
            <a:endParaRPr lang="en-US" dirty="0"/>
          </a:p>
        </p:txBody>
      </p:sp>
      <p:sp>
        <p:nvSpPr>
          <p:cNvPr id="3" name="Content Placeholder 2"/>
          <p:cNvSpPr>
            <a:spLocks noGrp="1"/>
          </p:cNvSpPr>
          <p:nvPr>
            <p:ph idx="1"/>
          </p:nvPr>
        </p:nvSpPr>
        <p:spPr>
          <a:xfrm>
            <a:off x="457200" y="1600200"/>
            <a:ext cx="4400552" cy="4525963"/>
          </a:xfrm>
        </p:spPr>
        <p:txBody>
          <a:bodyPr/>
          <a:lstStyle/>
          <a:p>
            <a:r>
              <a:rPr lang="en-US" dirty="0" smtClean="0"/>
              <a:t>Simple stack with 2 modifiers.</a:t>
            </a:r>
          </a:p>
          <a:p>
            <a:r>
              <a:rPr lang="en-US" dirty="0" smtClean="0"/>
              <a:t>The derived object contains 2 </a:t>
            </a:r>
            <a:r>
              <a:rPr lang="en-US" dirty="0" err="1" smtClean="0"/>
              <a:t>ModApps</a:t>
            </a:r>
            <a:r>
              <a:rPr lang="en-US" dirty="0" smtClean="0"/>
              <a:t>.</a:t>
            </a:r>
            <a:endParaRPr lang="en-US" dirty="0"/>
          </a:p>
        </p:txBody>
      </p:sp>
      <p:pic>
        <p:nvPicPr>
          <p:cNvPr id="7" name="Picture 4"/>
          <p:cNvPicPr>
            <a:picLocks noChangeAspect="1" noChangeArrowheads="1"/>
          </p:cNvPicPr>
          <p:nvPr/>
        </p:nvPicPr>
        <p:blipFill>
          <a:blip r:embed="rId3"/>
          <a:srcRect/>
          <a:stretch>
            <a:fillRect/>
          </a:stretch>
        </p:blipFill>
        <p:spPr bwMode="auto">
          <a:xfrm>
            <a:off x="5072066" y="1142984"/>
            <a:ext cx="3559175" cy="533400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Modifiers and 2 Nodes</a:t>
            </a:r>
            <a:endParaRPr lang="en-US" dirty="0"/>
          </a:p>
        </p:txBody>
      </p:sp>
      <p:sp>
        <p:nvSpPr>
          <p:cNvPr id="3" name="Content Placeholder 2"/>
          <p:cNvSpPr>
            <a:spLocks noGrp="1"/>
          </p:cNvSpPr>
          <p:nvPr>
            <p:ph idx="1"/>
          </p:nvPr>
        </p:nvSpPr>
        <p:spPr>
          <a:xfrm>
            <a:off x="457200" y="1600200"/>
            <a:ext cx="4400552" cy="4525963"/>
          </a:xfrm>
        </p:spPr>
        <p:txBody>
          <a:bodyPr>
            <a:normAutofit/>
          </a:bodyPr>
          <a:lstStyle/>
          <a:p>
            <a:r>
              <a:rPr lang="en-US" dirty="0" smtClean="0"/>
              <a:t>2 nodes for instances of the previous derived object.</a:t>
            </a:r>
          </a:p>
          <a:p>
            <a:r>
              <a:rPr lang="en-US" dirty="0" smtClean="0"/>
              <a:t>Using clone with instance option in 3ds Max.</a:t>
            </a:r>
          </a:p>
          <a:p>
            <a:r>
              <a:rPr lang="en-US" dirty="0" smtClean="0"/>
              <a:t>Applying changes through either node.</a:t>
            </a:r>
            <a:endParaRPr lang="en-US" dirty="0"/>
          </a:p>
        </p:txBody>
      </p:sp>
      <p:pic>
        <p:nvPicPr>
          <p:cNvPr id="26626" name="Picture 2"/>
          <p:cNvPicPr>
            <a:picLocks noChangeAspect="1" noChangeArrowheads="1"/>
          </p:cNvPicPr>
          <p:nvPr/>
        </p:nvPicPr>
        <p:blipFill>
          <a:blip r:embed="rId3"/>
          <a:srcRect/>
          <a:stretch>
            <a:fillRect/>
          </a:stretch>
        </p:blipFill>
        <p:spPr bwMode="auto">
          <a:xfrm>
            <a:off x="5143504" y="1428736"/>
            <a:ext cx="3390900" cy="504825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 Modifiers, 2 Nodes and 2 Derived Objects</a:t>
            </a:r>
            <a:endParaRPr lang="en-US" sz="3600" dirty="0"/>
          </a:p>
        </p:txBody>
      </p:sp>
      <p:sp>
        <p:nvSpPr>
          <p:cNvPr id="3" name="Content Placeholder 2"/>
          <p:cNvSpPr>
            <a:spLocks noGrp="1"/>
          </p:cNvSpPr>
          <p:nvPr>
            <p:ph idx="1"/>
          </p:nvPr>
        </p:nvSpPr>
        <p:spPr>
          <a:xfrm>
            <a:off x="457200" y="1600200"/>
            <a:ext cx="4329114" cy="4525963"/>
          </a:xfrm>
        </p:spPr>
        <p:txBody>
          <a:bodyPr/>
          <a:lstStyle/>
          <a:p>
            <a:r>
              <a:rPr lang="en-US" dirty="0" smtClean="0"/>
              <a:t>2 modifiers.</a:t>
            </a:r>
          </a:p>
          <a:p>
            <a:r>
              <a:rPr lang="en-US" dirty="0" smtClean="0"/>
              <a:t>2 nodes and 2 derived objects.</a:t>
            </a:r>
          </a:p>
          <a:p>
            <a:r>
              <a:rPr lang="en-US" dirty="0" smtClean="0"/>
              <a:t>Reference of the stack.</a:t>
            </a:r>
          </a:p>
          <a:p>
            <a:endParaRPr lang="en-US" dirty="0"/>
          </a:p>
        </p:txBody>
      </p:sp>
      <p:pic>
        <p:nvPicPr>
          <p:cNvPr id="4" name="Picture 4"/>
          <p:cNvPicPr>
            <a:picLocks noChangeAspect="1" noChangeArrowheads="1"/>
          </p:cNvPicPr>
          <p:nvPr/>
        </p:nvPicPr>
        <p:blipFill>
          <a:blip r:embed="rId3"/>
          <a:srcRect/>
          <a:stretch>
            <a:fillRect/>
          </a:stretch>
        </p:blipFill>
        <p:spPr bwMode="auto">
          <a:xfrm>
            <a:off x="4429124" y="1142984"/>
            <a:ext cx="4087813" cy="548640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Modifier on 2 Objects</a:t>
            </a:r>
            <a:endParaRPr lang="en-US" dirty="0"/>
          </a:p>
        </p:txBody>
      </p:sp>
      <p:sp>
        <p:nvSpPr>
          <p:cNvPr id="3" name="Content Placeholder 2"/>
          <p:cNvSpPr>
            <a:spLocks noGrp="1"/>
          </p:cNvSpPr>
          <p:nvPr>
            <p:ph idx="1"/>
          </p:nvPr>
        </p:nvSpPr>
        <p:spPr>
          <a:xfrm>
            <a:off x="457200" y="1600200"/>
            <a:ext cx="3400420" cy="4525963"/>
          </a:xfrm>
        </p:spPr>
        <p:txBody>
          <a:bodyPr/>
          <a:lstStyle/>
          <a:p>
            <a:r>
              <a:rPr lang="en-US" dirty="0" smtClean="0"/>
              <a:t>A single modifier applied on 2 nodes.</a:t>
            </a:r>
          </a:p>
          <a:p>
            <a:r>
              <a:rPr lang="en-US" dirty="0" smtClean="0"/>
              <a:t>2 </a:t>
            </a:r>
            <a:r>
              <a:rPr lang="en-US" dirty="0" err="1" smtClean="0"/>
              <a:t>ModContext</a:t>
            </a:r>
            <a:r>
              <a:rPr lang="en-US" dirty="0" smtClean="0"/>
              <a:t>.</a:t>
            </a:r>
          </a:p>
          <a:p>
            <a:r>
              <a:rPr lang="en-US" dirty="0" smtClean="0"/>
              <a:t>Use Pivot Point in 3ds Max UI.</a:t>
            </a:r>
            <a:endParaRPr lang="en-US" dirty="0"/>
          </a:p>
        </p:txBody>
      </p:sp>
      <p:pic>
        <p:nvPicPr>
          <p:cNvPr id="4" name="Picture 4"/>
          <p:cNvPicPr>
            <a:picLocks noChangeAspect="1" noChangeArrowheads="1"/>
          </p:cNvPicPr>
          <p:nvPr/>
        </p:nvPicPr>
        <p:blipFill>
          <a:blip r:embed="rId3"/>
          <a:srcRect/>
          <a:stretch>
            <a:fillRect/>
          </a:stretch>
        </p:blipFill>
        <p:spPr bwMode="auto">
          <a:xfrm>
            <a:off x="4429124" y="1857364"/>
            <a:ext cx="4248150" cy="3857625"/>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543428" cy="1143000"/>
          </a:xfrm>
        </p:spPr>
        <p:txBody>
          <a:bodyPr/>
          <a:lstStyle/>
          <a:p>
            <a:r>
              <a:rPr lang="en-US" dirty="0" smtClean="0"/>
              <a:t>OSM </a:t>
            </a:r>
            <a:r>
              <a:rPr lang="en-US" dirty="0" err="1" smtClean="0"/>
              <a:t>vs</a:t>
            </a:r>
            <a:r>
              <a:rPr lang="en-US" dirty="0" smtClean="0"/>
              <a:t> WSM</a:t>
            </a:r>
            <a:endParaRPr lang="en-US" dirty="0"/>
          </a:p>
        </p:txBody>
      </p:sp>
      <p:sp>
        <p:nvSpPr>
          <p:cNvPr id="3" name="Content Placeholder 2"/>
          <p:cNvSpPr>
            <a:spLocks noGrp="1"/>
          </p:cNvSpPr>
          <p:nvPr>
            <p:ph idx="1"/>
          </p:nvPr>
        </p:nvSpPr>
        <p:spPr>
          <a:xfrm>
            <a:off x="457200" y="1600200"/>
            <a:ext cx="3971924" cy="4525963"/>
          </a:xfrm>
        </p:spPr>
        <p:txBody>
          <a:bodyPr/>
          <a:lstStyle/>
          <a:p>
            <a:r>
              <a:rPr lang="en-US" dirty="0" smtClean="0"/>
              <a:t>2 types:</a:t>
            </a:r>
          </a:p>
          <a:p>
            <a:pPr lvl="1"/>
            <a:r>
              <a:rPr lang="en-US" dirty="0" smtClean="0"/>
              <a:t>Object Space Modifiers.</a:t>
            </a:r>
          </a:p>
          <a:p>
            <a:pPr lvl="1"/>
            <a:r>
              <a:rPr lang="en-US" dirty="0" smtClean="0"/>
              <a:t>World Space Modifiers.</a:t>
            </a:r>
          </a:p>
          <a:p>
            <a:r>
              <a:rPr lang="en-US" dirty="0" smtClean="0"/>
              <a:t>WSM: objects in world space.</a:t>
            </a:r>
          </a:p>
          <a:p>
            <a:r>
              <a:rPr lang="en-US" dirty="0" smtClean="0"/>
              <a:t>Only on top.</a:t>
            </a:r>
          </a:p>
          <a:p>
            <a:r>
              <a:rPr lang="en-US" dirty="0" smtClean="0"/>
              <a:t>Some extra work to code.</a:t>
            </a:r>
            <a:endParaRPr lang="en-US" dirty="0"/>
          </a:p>
        </p:txBody>
      </p:sp>
      <p:pic>
        <p:nvPicPr>
          <p:cNvPr id="4" name="Picture 4"/>
          <p:cNvPicPr>
            <a:picLocks noChangeAspect="1" noChangeArrowheads="1"/>
          </p:cNvPicPr>
          <p:nvPr/>
        </p:nvPicPr>
        <p:blipFill>
          <a:blip r:embed="rId3"/>
          <a:srcRect/>
          <a:stretch>
            <a:fillRect/>
          </a:stretch>
        </p:blipFill>
        <p:spPr bwMode="auto">
          <a:xfrm>
            <a:off x="4572000" y="285728"/>
            <a:ext cx="4114800" cy="6218238"/>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Thank You</a:t>
            </a:r>
            <a:endParaRPr lang="en-CA" dirty="0"/>
          </a:p>
        </p:txBody>
      </p:sp>
      <p:sp>
        <p:nvSpPr>
          <p:cNvPr id="3" name="Content Placeholder 2"/>
          <p:cNvSpPr>
            <a:spLocks noGrp="1"/>
          </p:cNvSpPr>
          <p:nvPr>
            <p:ph idx="1"/>
          </p:nvPr>
        </p:nvSpPr>
        <p:spPr/>
        <p:txBody>
          <a:bodyPr/>
          <a:lstStyle/>
          <a:p>
            <a:pPr>
              <a:buNone/>
            </a:pPr>
            <a:endParaRPr lang="en-CA" dirty="0" smtClean="0"/>
          </a:p>
          <a:p>
            <a:pPr>
              <a:buNone/>
            </a:pPr>
            <a:endParaRPr lang="en-CA" dirty="0" smtClean="0"/>
          </a:p>
          <a:p>
            <a:pPr>
              <a:buNone/>
            </a:pPr>
            <a:endParaRPr lang="en-CA" dirty="0" smtClean="0"/>
          </a:p>
          <a:p>
            <a:pPr>
              <a:buNone/>
            </a:pPr>
            <a:endParaRPr lang="en-CA" dirty="0" smtClean="0"/>
          </a:p>
          <a:p>
            <a:pPr>
              <a:buNone/>
            </a:pPr>
            <a:r>
              <a:rPr lang="en-CA" dirty="0" smtClean="0"/>
              <a:t>	</a:t>
            </a:r>
            <a:r>
              <a:rPr lang="en-CA" dirty="0" smtClean="0"/>
              <a:t>		</a:t>
            </a:r>
            <a:r>
              <a:rPr lang="en-CA" dirty="0" smtClean="0">
                <a:hlinkClick r:id="rId2"/>
              </a:rPr>
              <a:t>Stephen.Taylor@autodesk.com</a:t>
            </a:r>
            <a:endParaRPr lang="en-CA" dirty="0" smtClean="0"/>
          </a:p>
          <a:p>
            <a:pPr>
              <a:buNone/>
            </a:pPr>
            <a:endParaRPr lang="en-CA" dirty="0" smtClean="0"/>
          </a:p>
          <a:p>
            <a:pPr algn="ctr">
              <a:buNone/>
            </a:pPr>
            <a:r>
              <a:rPr lang="en-CA" dirty="0" smtClean="0"/>
              <a:t>Thanks also to</a:t>
            </a:r>
          </a:p>
          <a:p>
            <a:pPr algn="ctr">
              <a:buNone/>
            </a:pPr>
            <a:r>
              <a:rPr lang="en-CA" dirty="0" smtClean="0"/>
              <a:t>Bernard Lefebvre</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Scene - Nodes</a:t>
            </a:r>
            <a:endParaRPr lang="en-CA" dirty="0"/>
          </a:p>
        </p:txBody>
      </p:sp>
      <p:sp>
        <p:nvSpPr>
          <p:cNvPr id="3" name="Content Placeholder 2"/>
          <p:cNvSpPr>
            <a:spLocks noGrp="1"/>
          </p:cNvSpPr>
          <p:nvPr>
            <p:ph idx="1"/>
          </p:nvPr>
        </p:nvSpPr>
        <p:spPr/>
        <p:txBody>
          <a:bodyPr/>
          <a:lstStyle/>
          <a:p>
            <a:r>
              <a:rPr lang="en-CA" dirty="0" smtClean="0"/>
              <a:t>Nodes form the scene tree</a:t>
            </a:r>
          </a:p>
          <a:p>
            <a:endParaRPr lang="en-CA" dirty="0" smtClean="0"/>
          </a:p>
          <a:p>
            <a:r>
              <a:rPr lang="en-CA" dirty="0" smtClean="0"/>
              <a:t>Each node has 1 parent, N children</a:t>
            </a:r>
          </a:p>
          <a:p>
            <a:endParaRPr lang="en-CA" dirty="0" smtClean="0"/>
          </a:p>
          <a:p>
            <a:r>
              <a:rPr lang="en-CA" dirty="0" smtClean="0"/>
              <a:t>Children inherit</a:t>
            </a:r>
            <a:br>
              <a:rPr lang="en-CA" dirty="0" smtClean="0"/>
            </a:br>
            <a:r>
              <a:rPr lang="en-CA" dirty="0" smtClean="0"/>
              <a:t>	transforms</a:t>
            </a:r>
          </a:p>
          <a:p>
            <a:endParaRPr lang="en-CA" dirty="0" smtClean="0"/>
          </a:p>
          <a:p>
            <a:endParaRPr lang="en-CA" dirty="0" smtClean="0"/>
          </a:p>
          <a:p>
            <a:r>
              <a:rPr lang="en-CA" dirty="0" smtClean="0"/>
              <a:t>Nodes place objects into the scene</a:t>
            </a:r>
          </a:p>
          <a:p>
            <a:endParaRPr lang="en-CA" dirty="0" smtClean="0"/>
          </a:p>
          <a:p>
            <a:endParaRPr lang="en-CA" dirty="0"/>
          </a:p>
        </p:txBody>
      </p:sp>
      <p:sp>
        <p:nvSpPr>
          <p:cNvPr id="5" name="Oval 4"/>
          <p:cNvSpPr/>
          <p:nvPr/>
        </p:nvSpPr>
        <p:spPr>
          <a:xfrm>
            <a:off x="6174244" y="2109106"/>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6" name="TextBox 5"/>
          <p:cNvSpPr txBox="1"/>
          <p:nvPr/>
        </p:nvSpPr>
        <p:spPr>
          <a:xfrm>
            <a:off x="6479044" y="2228850"/>
            <a:ext cx="914400" cy="369332"/>
          </a:xfrm>
          <a:prstGeom prst="rect">
            <a:avLst/>
          </a:prstGeom>
          <a:noFill/>
        </p:spPr>
        <p:txBody>
          <a:bodyPr wrap="square" rtlCol="0">
            <a:spAutoFit/>
          </a:bodyPr>
          <a:lstStyle/>
          <a:p>
            <a:r>
              <a:rPr lang="en-CA" dirty="0" err="1" smtClean="0"/>
              <a:t>INode</a:t>
            </a:r>
            <a:endParaRPr lang="en-CA" dirty="0"/>
          </a:p>
        </p:txBody>
      </p:sp>
      <p:sp>
        <p:nvSpPr>
          <p:cNvPr id="7" name="Oval 6"/>
          <p:cNvSpPr/>
          <p:nvPr/>
        </p:nvSpPr>
        <p:spPr>
          <a:xfrm>
            <a:off x="5357818" y="3143248"/>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8" name="TextBox 7"/>
          <p:cNvSpPr txBox="1"/>
          <p:nvPr/>
        </p:nvSpPr>
        <p:spPr>
          <a:xfrm>
            <a:off x="5662618" y="3262992"/>
            <a:ext cx="914400" cy="369332"/>
          </a:xfrm>
          <a:prstGeom prst="rect">
            <a:avLst/>
          </a:prstGeom>
          <a:noFill/>
        </p:spPr>
        <p:txBody>
          <a:bodyPr wrap="square" rtlCol="0">
            <a:spAutoFit/>
          </a:bodyPr>
          <a:lstStyle/>
          <a:p>
            <a:r>
              <a:rPr lang="en-CA" dirty="0" err="1" smtClean="0"/>
              <a:t>INode</a:t>
            </a:r>
            <a:endParaRPr lang="en-CA" dirty="0"/>
          </a:p>
        </p:txBody>
      </p:sp>
      <p:sp>
        <p:nvSpPr>
          <p:cNvPr id="9" name="Oval 8"/>
          <p:cNvSpPr/>
          <p:nvPr/>
        </p:nvSpPr>
        <p:spPr>
          <a:xfrm>
            <a:off x="6990674" y="3154138"/>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0" name="TextBox 9"/>
          <p:cNvSpPr txBox="1"/>
          <p:nvPr/>
        </p:nvSpPr>
        <p:spPr>
          <a:xfrm>
            <a:off x="7295474" y="3273882"/>
            <a:ext cx="914400" cy="369332"/>
          </a:xfrm>
          <a:prstGeom prst="rect">
            <a:avLst/>
          </a:prstGeom>
          <a:noFill/>
        </p:spPr>
        <p:txBody>
          <a:bodyPr wrap="square" rtlCol="0">
            <a:spAutoFit/>
          </a:bodyPr>
          <a:lstStyle/>
          <a:p>
            <a:r>
              <a:rPr lang="en-CA" dirty="0" err="1" smtClean="0"/>
              <a:t>INode</a:t>
            </a:r>
            <a:endParaRPr lang="en-CA" dirty="0"/>
          </a:p>
        </p:txBody>
      </p:sp>
      <p:sp>
        <p:nvSpPr>
          <p:cNvPr id="11" name="Oval 10"/>
          <p:cNvSpPr/>
          <p:nvPr/>
        </p:nvSpPr>
        <p:spPr>
          <a:xfrm>
            <a:off x="3768504" y="4199162"/>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2" name="TextBox 11"/>
          <p:cNvSpPr txBox="1"/>
          <p:nvPr/>
        </p:nvSpPr>
        <p:spPr>
          <a:xfrm>
            <a:off x="4073304" y="4318906"/>
            <a:ext cx="914400" cy="369332"/>
          </a:xfrm>
          <a:prstGeom prst="rect">
            <a:avLst/>
          </a:prstGeom>
          <a:noFill/>
        </p:spPr>
        <p:txBody>
          <a:bodyPr wrap="square" rtlCol="0">
            <a:spAutoFit/>
          </a:bodyPr>
          <a:lstStyle/>
          <a:p>
            <a:r>
              <a:rPr lang="en-CA" dirty="0" err="1" smtClean="0"/>
              <a:t>INode</a:t>
            </a:r>
            <a:endParaRPr lang="en-CA" dirty="0"/>
          </a:p>
        </p:txBody>
      </p:sp>
      <p:sp>
        <p:nvSpPr>
          <p:cNvPr id="13" name="Oval 12"/>
          <p:cNvSpPr/>
          <p:nvPr/>
        </p:nvSpPr>
        <p:spPr>
          <a:xfrm>
            <a:off x="5368702" y="4177392"/>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4" name="TextBox 13"/>
          <p:cNvSpPr txBox="1"/>
          <p:nvPr/>
        </p:nvSpPr>
        <p:spPr>
          <a:xfrm>
            <a:off x="5673502" y="4297136"/>
            <a:ext cx="914400" cy="369332"/>
          </a:xfrm>
          <a:prstGeom prst="rect">
            <a:avLst/>
          </a:prstGeom>
          <a:noFill/>
        </p:spPr>
        <p:txBody>
          <a:bodyPr wrap="square" rtlCol="0">
            <a:spAutoFit/>
          </a:bodyPr>
          <a:lstStyle/>
          <a:p>
            <a:r>
              <a:rPr lang="en-CA" dirty="0" err="1" smtClean="0"/>
              <a:t>INode</a:t>
            </a:r>
            <a:endParaRPr lang="en-CA" dirty="0"/>
          </a:p>
        </p:txBody>
      </p:sp>
      <p:sp>
        <p:nvSpPr>
          <p:cNvPr id="15" name="Oval 14"/>
          <p:cNvSpPr/>
          <p:nvPr/>
        </p:nvSpPr>
        <p:spPr>
          <a:xfrm>
            <a:off x="7001558" y="4177390"/>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6" name="TextBox 15"/>
          <p:cNvSpPr txBox="1"/>
          <p:nvPr/>
        </p:nvSpPr>
        <p:spPr>
          <a:xfrm>
            <a:off x="7306358" y="4297134"/>
            <a:ext cx="914400" cy="369332"/>
          </a:xfrm>
          <a:prstGeom prst="rect">
            <a:avLst/>
          </a:prstGeom>
          <a:noFill/>
        </p:spPr>
        <p:txBody>
          <a:bodyPr wrap="square" rtlCol="0">
            <a:spAutoFit/>
          </a:bodyPr>
          <a:lstStyle/>
          <a:p>
            <a:r>
              <a:rPr lang="en-CA" dirty="0" err="1" smtClean="0"/>
              <a:t>INode</a:t>
            </a:r>
            <a:endParaRPr lang="en-CA" dirty="0"/>
          </a:p>
        </p:txBody>
      </p:sp>
      <p:cxnSp>
        <p:nvCxnSpPr>
          <p:cNvPr id="17" name="Straight Arrow Connector 16"/>
          <p:cNvCxnSpPr>
            <a:stCxn id="5" idx="4"/>
            <a:endCxn id="7" idx="0"/>
          </p:cNvCxnSpPr>
          <p:nvPr/>
        </p:nvCxnSpPr>
        <p:spPr>
          <a:xfrm rot="5400000">
            <a:off x="6277660" y="2522764"/>
            <a:ext cx="424542" cy="816426"/>
          </a:xfrm>
          <a:prstGeom prst="straightConnector1">
            <a:avLst/>
          </a:prstGeom>
          <a:ln>
            <a:solidFill>
              <a:schemeClr val="bg2"/>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5" idx="4"/>
            <a:endCxn id="9" idx="0"/>
          </p:cNvCxnSpPr>
          <p:nvPr/>
        </p:nvCxnSpPr>
        <p:spPr>
          <a:xfrm rot="16200000" flipH="1">
            <a:off x="7088643" y="2528207"/>
            <a:ext cx="435432" cy="816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4"/>
            <a:endCxn id="11" idx="0"/>
          </p:cNvCxnSpPr>
          <p:nvPr/>
        </p:nvCxnSpPr>
        <p:spPr>
          <a:xfrm rot="5400000">
            <a:off x="5063904" y="3181348"/>
            <a:ext cx="446314" cy="1589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7" idx="4"/>
            <a:endCxn id="13" idx="0"/>
          </p:cNvCxnSpPr>
          <p:nvPr/>
        </p:nvCxnSpPr>
        <p:spPr>
          <a:xfrm rot="16200000" flipH="1">
            <a:off x="5874888" y="3959678"/>
            <a:ext cx="424544" cy="10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7" idx="4"/>
            <a:endCxn id="15" idx="0"/>
          </p:cNvCxnSpPr>
          <p:nvPr/>
        </p:nvCxnSpPr>
        <p:spPr>
          <a:xfrm rot="16200000" flipH="1">
            <a:off x="6691317" y="3143249"/>
            <a:ext cx="424542" cy="1643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Scene - Objects</a:t>
            </a:r>
            <a:endParaRPr lang="en-CA" dirty="0"/>
          </a:p>
        </p:txBody>
      </p:sp>
      <p:sp>
        <p:nvSpPr>
          <p:cNvPr id="3" name="Content Placeholder 2"/>
          <p:cNvSpPr>
            <a:spLocks noGrp="1"/>
          </p:cNvSpPr>
          <p:nvPr>
            <p:ph idx="1"/>
          </p:nvPr>
        </p:nvSpPr>
        <p:spPr/>
        <p:txBody>
          <a:bodyPr/>
          <a:lstStyle/>
          <a:p>
            <a:r>
              <a:rPr lang="en-CA" dirty="0" smtClean="0"/>
              <a:t>Objects describe scene entities</a:t>
            </a:r>
          </a:p>
          <a:p>
            <a:pPr lvl="1"/>
            <a:r>
              <a:rPr lang="en-CA" dirty="0" smtClean="0"/>
              <a:t>Geometry, Camera &amp; Light are all ‘Objects’</a:t>
            </a:r>
            <a:endParaRPr lang="en-CA" dirty="0" smtClean="0"/>
          </a:p>
          <a:p>
            <a:pPr>
              <a:buNone/>
            </a:pPr>
            <a:endParaRPr lang="en-CA" dirty="0" smtClean="0"/>
          </a:p>
          <a:p>
            <a:r>
              <a:rPr lang="en-CA" dirty="0" smtClean="0"/>
              <a:t>Can convert to ‘Type’</a:t>
            </a:r>
          </a:p>
          <a:p>
            <a:endParaRPr lang="en-CA" dirty="0" smtClean="0"/>
          </a:p>
          <a:p>
            <a:r>
              <a:rPr lang="en-CA" dirty="0" smtClean="0"/>
              <a:t>Can be ‘instanced’</a:t>
            </a:r>
          </a:p>
          <a:p>
            <a:endParaRPr lang="en-CA" dirty="0" smtClean="0"/>
          </a:p>
          <a:p>
            <a:r>
              <a:rPr lang="en-CA" dirty="0" smtClean="0"/>
              <a:t>Has no knowledge of</a:t>
            </a:r>
            <a:br>
              <a:rPr lang="en-CA" dirty="0" smtClean="0"/>
            </a:br>
            <a:r>
              <a:rPr lang="en-CA" dirty="0" smtClean="0"/>
              <a:t>	its node</a:t>
            </a:r>
            <a:endParaRPr lang="en-CA" dirty="0"/>
          </a:p>
        </p:txBody>
      </p:sp>
      <p:sp>
        <p:nvSpPr>
          <p:cNvPr id="5" name="Oval 4"/>
          <p:cNvSpPr/>
          <p:nvPr/>
        </p:nvSpPr>
        <p:spPr>
          <a:xfrm>
            <a:off x="6174244" y="2109106"/>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6" name="TextBox 5"/>
          <p:cNvSpPr txBox="1"/>
          <p:nvPr/>
        </p:nvSpPr>
        <p:spPr>
          <a:xfrm>
            <a:off x="6479044" y="2228850"/>
            <a:ext cx="914400" cy="369332"/>
          </a:xfrm>
          <a:prstGeom prst="rect">
            <a:avLst/>
          </a:prstGeom>
          <a:noFill/>
        </p:spPr>
        <p:txBody>
          <a:bodyPr wrap="square" rtlCol="0">
            <a:spAutoFit/>
          </a:bodyPr>
          <a:lstStyle/>
          <a:p>
            <a:r>
              <a:rPr lang="en-CA" dirty="0" err="1" smtClean="0"/>
              <a:t>INode</a:t>
            </a:r>
            <a:endParaRPr lang="en-CA" dirty="0"/>
          </a:p>
        </p:txBody>
      </p:sp>
      <p:sp>
        <p:nvSpPr>
          <p:cNvPr id="7" name="Oval 6"/>
          <p:cNvSpPr/>
          <p:nvPr/>
        </p:nvSpPr>
        <p:spPr>
          <a:xfrm>
            <a:off x="5357818" y="3143248"/>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8" name="TextBox 7"/>
          <p:cNvSpPr txBox="1"/>
          <p:nvPr/>
        </p:nvSpPr>
        <p:spPr>
          <a:xfrm>
            <a:off x="5662618" y="3262992"/>
            <a:ext cx="914400" cy="369332"/>
          </a:xfrm>
          <a:prstGeom prst="rect">
            <a:avLst/>
          </a:prstGeom>
          <a:noFill/>
        </p:spPr>
        <p:txBody>
          <a:bodyPr wrap="square" rtlCol="0">
            <a:spAutoFit/>
          </a:bodyPr>
          <a:lstStyle/>
          <a:p>
            <a:r>
              <a:rPr lang="en-CA" dirty="0" err="1" smtClean="0"/>
              <a:t>INode</a:t>
            </a:r>
            <a:endParaRPr lang="en-CA" dirty="0"/>
          </a:p>
        </p:txBody>
      </p:sp>
      <p:sp>
        <p:nvSpPr>
          <p:cNvPr id="9" name="Oval 8"/>
          <p:cNvSpPr/>
          <p:nvPr/>
        </p:nvSpPr>
        <p:spPr>
          <a:xfrm>
            <a:off x="6990674" y="3154138"/>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0" name="TextBox 9"/>
          <p:cNvSpPr txBox="1"/>
          <p:nvPr/>
        </p:nvSpPr>
        <p:spPr>
          <a:xfrm>
            <a:off x="7295474" y="3273882"/>
            <a:ext cx="914400" cy="369332"/>
          </a:xfrm>
          <a:prstGeom prst="rect">
            <a:avLst/>
          </a:prstGeom>
          <a:noFill/>
        </p:spPr>
        <p:txBody>
          <a:bodyPr wrap="square" rtlCol="0">
            <a:spAutoFit/>
          </a:bodyPr>
          <a:lstStyle/>
          <a:p>
            <a:r>
              <a:rPr lang="en-CA" dirty="0" err="1" smtClean="0"/>
              <a:t>INode</a:t>
            </a:r>
            <a:endParaRPr lang="en-CA" dirty="0"/>
          </a:p>
        </p:txBody>
      </p:sp>
      <p:sp>
        <p:nvSpPr>
          <p:cNvPr id="11" name="Oval 10"/>
          <p:cNvSpPr/>
          <p:nvPr/>
        </p:nvSpPr>
        <p:spPr>
          <a:xfrm>
            <a:off x="3768504" y="4199162"/>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2" name="TextBox 11"/>
          <p:cNvSpPr txBox="1"/>
          <p:nvPr/>
        </p:nvSpPr>
        <p:spPr>
          <a:xfrm>
            <a:off x="4073304" y="4318906"/>
            <a:ext cx="914400" cy="369332"/>
          </a:xfrm>
          <a:prstGeom prst="rect">
            <a:avLst/>
          </a:prstGeom>
          <a:noFill/>
        </p:spPr>
        <p:txBody>
          <a:bodyPr wrap="square" rtlCol="0">
            <a:spAutoFit/>
          </a:bodyPr>
          <a:lstStyle/>
          <a:p>
            <a:r>
              <a:rPr lang="en-CA" dirty="0" err="1" smtClean="0"/>
              <a:t>INode</a:t>
            </a:r>
            <a:endParaRPr lang="en-CA" dirty="0"/>
          </a:p>
        </p:txBody>
      </p:sp>
      <p:sp>
        <p:nvSpPr>
          <p:cNvPr id="13" name="Oval 12"/>
          <p:cNvSpPr/>
          <p:nvPr/>
        </p:nvSpPr>
        <p:spPr>
          <a:xfrm>
            <a:off x="5368702" y="4177392"/>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4" name="TextBox 13"/>
          <p:cNvSpPr txBox="1"/>
          <p:nvPr/>
        </p:nvSpPr>
        <p:spPr>
          <a:xfrm>
            <a:off x="5673502" y="4297136"/>
            <a:ext cx="914400" cy="369332"/>
          </a:xfrm>
          <a:prstGeom prst="rect">
            <a:avLst/>
          </a:prstGeom>
          <a:noFill/>
        </p:spPr>
        <p:txBody>
          <a:bodyPr wrap="square" rtlCol="0">
            <a:spAutoFit/>
          </a:bodyPr>
          <a:lstStyle/>
          <a:p>
            <a:r>
              <a:rPr lang="en-CA" dirty="0" err="1" smtClean="0"/>
              <a:t>INode</a:t>
            </a:r>
            <a:endParaRPr lang="en-CA" dirty="0"/>
          </a:p>
        </p:txBody>
      </p:sp>
      <p:sp>
        <p:nvSpPr>
          <p:cNvPr id="15" name="Oval 14"/>
          <p:cNvSpPr/>
          <p:nvPr/>
        </p:nvSpPr>
        <p:spPr>
          <a:xfrm>
            <a:off x="7001558" y="4177390"/>
            <a:ext cx="1447800" cy="609600"/>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16" name="TextBox 15"/>
          <p:cNvSpPr txBox="1"/>
          <p:nvPr/>
        </p:nvSpPr>
        <p:spPr>
          <a:xfrm>
            <a:off x="7306358" y="4297134"/>
            <a:ext cx="914400" cy="369332"/>
          </a:xfrm>
          <a:prstGeom prst="rect">
            <a:avLst/>
          </a:prstGeom>
          <a:noFill/>
        </p:spPr>
        <p:txBody>
          <a:bodyPr wrap="square" rtlCol="0">
            <a:spAutoFit/>
          </a:bodyPr>
          <a:lstStyle/>
          <a:p>
            <a:r>
              <a:rPr lang="en-CA" dirty="0" err="1" smtClean="0"/>
              <a:t>INode</a:t>
            </a:r>
            <a:endParaRPr lang="en-CA" dirty="0"/>
          </a:p>
        </p:txBody>
      </p:sp>
      <p:cxnSp>
        <p:nvCxnSpPr>
          <p:cNvPr id="17" name="Straight Arrow Connector 16"/>
          <p:cNvCxnSpPr>
            <a:stCxn id="5" idx="4"/>
            <a:endCxn id="7" idx="0"/>
          </p:cNvCxnSpPr>
          <p:nvPr/>
        </p:nvCxnSpPr>
        <p:spPr>
          <a:xfrm rot="5400000">
            <a:off x="6277660" y="2522764"/>
            <a:ext cx="424542" cy="816426"/>
          </a:xfrm>
          <a:prstGeom prst="straightConnector1">
            <a:avLst/>
          </a:prstGeom>
          <a:ln>
            <a:solidFill>
              <a:schemeClr val="bg2"/>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5" idx="4"/>
            <a:endCxn id="9" idx="0"/>
          </p:cNvCxnSpPr>
          <p:nvPr/>
        </p:nvCxnSpPr>
        <p:spPr>
          <a:xfrm rot="16200000" flipH="1">
            <a:off x="7088643" y="2528207"/>
            <a:ext cx="435432" cy="8164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4"/>
            <a:endCxn id="11" idx="0"/>
          </p:cNvCxnSpPr>
          <p:nvPr/>
        </p:nvCxnSpPr>
        <p:spPr>
          <a:xfrm rot="5400000">
            <a:off x="5063904" y="3181348"/>
            <a:ext cx="446314" cy="1589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7" idx="4"/>
            <a:endCxn id="13" idx="0"/>
          </p:cNvCxnSpPr>
          <p:nvPr/>
        </p:nvCxnSpPr>
        <p:spPr>
          <a:xfrm rot="16200000" flipH="1">
            <a:off x="5874888" y="3959678"/>
            <a:ext cx="424544" cy="10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7" idx="4"/>
            <a:endCxn id="15" idx="0"/>
          </p:cNvCxnSpPr>
          <p:nvPr/>
        </p:nvCxnSpPr>
        <p:spPr>
          <a:xfrm rot="16200000" flipH="1">
            <a:off x="6691317" y="3143249"/>
            <a:ext cx="424542" cy="16437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7121304" y="5080906"/>
            <a:ext cx="1295400" cy="533400"/>
          </a:xfrm>
          <a:prstGeom prst="roundRect">
            <a:avLst/>
          </a:prstGeom>
          <a:solidFill>
            <a:srgbClr val="29F76E"/>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23" name="TextBox 22"/>
          <p:cNvSpPr txBox="1"/>
          <p:nvPr/>
        </p:nvSpPr>
        <p:spPr>
          <a:xfrm>
            <a:off x="7349904" y="5157106"/>
            <a:ext cx="1066800" cy="369332"/>
          </a:xfrm>
          <a:prstGeom prst="rect">
            <a:avLst/>
          </a:prstGeom>
          <a:noFill/>
        </p:spPr>
        <p:txBody>
          <a:bodyPr wrap="square" rtlCol="0">
            <a:spAutoFit/>
          </a:bodyPr>
          <a:lstStyle/>
          <a:p>
            <a:r>
              <a:rPr lang="en-CA" dirty="0" smtClean="0"/>
              <a:t>Light</a:t>
            </a:r>
            <a:endParaRPr lang="en-CA" dirty="0"/>
          </a:p>
        </p:txBody>
      </p:sp>
      <p:sp>
        <p:nvSpPr>
          <p:cNvPr id="24" name="Rounded Rectangle 23"/>
          <p:cNvSpPr/>
          <p:nvPr/>
        </p:nvSpPr>
        <p:spPr>
          <a:xfrm>
            <a:off x="5444906" y="5080906"/>
            <a:ext cx="1295400" cy="533400"/>
          </a:xfrm>
          <a:prstGeom prst="roundRect">
            <a:avLst/>
          </a:prstGeom>
          <a:solidFill>
            <a:srgbClr val="29F76E"/>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25" name="TextBox 24"/>
          <p:cNvSpPr txBox="1"/>
          <p:nvPr/>
        </p:nvSpPr>
        <p:spPr>
          <a:xfrm>
            <a:off x="5521106" y="5157106"/>
            <a:ext cx="1219200" cy="369332"/>
          </a:xfrm>
          <a:prstGeom prst="rect">
            <a:avLst/>
          </a:prstGeom>
          <a:noFill/>
        </p:spPr>
        <p:txBody>
          <a:bodyPr wrap="square" rtlCol="0">
            <a:spAutoFit/>
          </a:bodyPr>
          <a:lstStyle/>
          <a:p>
            <a:r>
              <a:rPr lang="en-CA" dirty="0" smtClean="0"/>
              <a:t>Geometry</a:t>
            </a:r>
            <a:endParaRPr lang="en-CA" dirty="0"/>
          </a:p>
        </p:txBody>
      </p:sp>
      <p:sp>
        <p:nvSpPr>
          <p:cNvPr id="26" name="Rounded Rectangle 25"/>
          <p:cNvSpPr/>
          <p:nvPr/>
        </p:nvSpPr>
        <p:spPr>
          <a:xfrm>
            <a:off x="3844706" y="5080906"/>
            <a:ext cx="1295400" cy="533400"/>
          </a:xfrm>
          <a:prstGeom prst="roundRect">
            <a:avLst/>
          </a:prstGeom>
          <a:solidFill>
            <a:srgbClr val="29F76E"/>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27" name="TextBox 26"/>
          <p:cNvSpPr txBox="1"/>
          <p:nvPr/>
        </p:nvSpPr>
        <p:spPr>
          <a:xfrm>
            <a:off x="3997106" y="5157106"/>
            <a:ext cx="1066800" cy="369332"/>
          </a:xfrm>
          <a:prstGeom prst="rect">
            <a:avLst/>
          </a:prstGeom>
          <a:noFill/>
        </p:spPr>
        <p:txBody>
          <a:bodyPr wrap="square" rtlCol="0">
            <a:spAutoFit/>
          </a:bodyPr>
          <a:lstStyle/>
          <a:p>
            <a:r>
              <a:rPr lang="en-CA" dirty="0" smtClean="0"/>
              <a:t>Camera</a:t>
            </a:r>
            <a:endParaRPr lang="en-CA" dirty="0"/>
          </a:p>
        </p:txBody>
      </p:sp>
      <p:cxnSp>
        <p:nvCxnSpPr>
          <p:cNvPr id="28" name="Straight Arrow Connector 27"/>
          <p:cNvCxnSpPr>
            <a:stCxn id="13" idx="4"/>
            <a:endCxn id="24" idx="0"/>
          </p:cNvCxnSpPr>
          <p:nvPr/>
        </p:nvCxnSpPr>
        <p:spPr>
          <a:xfrm rot="16200000" flipH="1">
            <a:off x="5945647" y="4933947"/>
            <a:ext cx="293914" cy="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5" idx="4"/>
            <a:endCxn id="22" idx="0"/>
          </p:cNvCxnSpPr>
          <p:nvPr/>
        </p:nvCxnSpPr>
        <p:spPr>
          <a:xfrm rot="16200000" flipH="1">
            <a:off x="7600273" y="4912175"/>
            <a:ext cx="293916" cy="4354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1" idx="4"/>
            <a:endCxn id="26" idx="0"/>
          </p:cNvCxnSpPr>
          <p:nvPr/>
        </p:nvCxnSpPr>
        <p:spPr>
          <a:xfrm rot="16200000" flipH="1">
            <a:off x="4356333" y="4944833"/>
            <a:ext cx="272144" cy="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3768504" y="3186792"/>
            <a:ext cx="1295400" cy="533400"/>
          </a:xfrm>
          <a:prstGeom prst="roundRect">
            <a:avLst/>
          </a:prstGeom>
          <a:solidFill>
            <a:srgbClr val="29F76E"/>
          </a:soli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32" name="TextBox 31"/>
          <p:cNvSpPr txBox="1"/>
          <p:nvPr/>
        </p:nvSpPr>
        <p:spPr>
          <a:xfrm>
            <a:off x="3844704" y="3262992"/>
            <a:ext cx="1219200" cy="369332"/>
          </a:xfrm>
          <a:prstGeom prst="rect">
            <a:avLst/>
          </a:prstGeom>
          <a:noFill/>
        </p:spPr>
        <p:txBody>
          <a:bodyPr wrap="square" rtlCol="0">
            <a:spAutoFit/>
          </a:bodyPr>
          <a:lstStyle/>
          <a:p>
            <a:r>
              <a:rPr lang="en-CA" dirty="0" smtClean="0"/>
              <a:t>Geometry</a:t>
            </a:r>
            <a:endParaRPr lang="en-CA" dirty="0"/>
          </a:p>
        </p:txBody>
      </p:sp>
      <p:cxnSp>
        <p:nvCxnSpPr>
          <p:cNvPr id="33" name="Straight Arrow Connector 32"/>
          <p:cNvCxnSpPr>
            <a:endCxn id="32" idx="3"/>
          </p:cNvCxnSpPr>
          <p:nvPr/>
        </p:nvCxnSpPr>
        <p:spPr>
          <a:xfrm rot="10800000">
            <a:off x="5063904" y="3447658"/>
            <a:ext cx="293914" cy="3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571472" y="4429132"/>
            <a:ext cx="7500990" cy="1428760"/>
          </a:xfrm>
          <a:prstGeom prst="roundRect">
            <a:avLst/>
          </a:prstGeom>
          <a:solidFill>
            <a:schemeClr val="tx1"/>
          </a:solidFill>
          <a:ln>
            <a:solidFill>
              <a:schemeClr val="accent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The Object Classes</a:t>
            </a:r>
            <a:endParaRPr lang="en-CA" dirty="0"/>
          </a:p>
        </p:txBody>
      </p:sp>
      <p:sp>
        <p:nvSpPr>
          <p:cNvPr id="3" name="Content Placeholder 2"/>
          <p:cNvSpPr>
            <a:spLocks noGrp="1"/>
          </p:cNvSpPr>
          <p:nvPr>
            <p:ph idx="1"/>
          </p:nvPr>
        </p:nvSpPr>
        <p:spPr/>
        <p:txBody>
          <a:bodyPr/>
          <a:lstStyle/>
          <a:p>
            <a:endParaRPr lang="en-CA" dirty="0"/>
          </a:p>
        </p:txBody>
      </p:sp>
      <p:sp>
        <p:nvSpPr>
          <p:cNvPr id="4" name="Rounded Rectangle 3"/>
          <p:cNvSpPr/>
          <p:nvPr/>
        </p:nvSpPr>
        <p:spPr>
          <a:xfrm>
            <a:off x="2928926" y="1571612"/>
            <a:ext cx="228601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ReferenceTarget</a:t>
            </a:r>
            <a:endParaRPr lang="en-CA" dirty="0"/>
          </a:p>
        </p:txBody>
      </p:sp>
      <p:sp>
        <p:nvSpPr>
          <p:cNvPr id="5" name="Rounded Rectangle 4"/>
          <p:cNvSpPr/>
          <p:nvPr/>
        </p:nvSpPr>
        <p:spPr>
          <a:xfrm>
            <a:off x="2928926" y="2285992"/>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BaseObject</a:t>
            </a:r>
            <a:endParaRPr lang="en-CA" dirty="0"/>
          </a:p>
        </p:txBody>
      </p:sp>
      <p:sp>
        <p:nvSpPr>
          <p:cNvPr id="6" name="Rounded Rectangle 5"/>
          <p:cNvSpPr/>
          <p:nvPr/>
        </p:nvSpPr>
        <p:spPr>
          <a:xfrm>
            <a:off x="1643042" y="3143248"/>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Modifier</a:t>
            </a:r>
            <a:endParaRPr lang="en-CA" dirty="0"/>
          </a:p>
        </p:txBody>
      </p:sp>
      <p:sp>
        <p:nvSpPr>
          <p:cNvPr id="7" name="Rounded Rectangle 6"/>
          <p:cNvSpPr/>
          <p:nvPr/>
        </p:nvSpPr>
        <p:spPr>
          <a:xfrm>
            <a:off x="4286248" y="3143248"/>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Object</a:t>
            </a:r>
            <a:endParaRPr lang="en-CA" dirty="0"/>
          </a:p>
        </p:txBody>
      </p:sp>
      <p:sp>
        <p:nvSpPr>
          <p:cNvPr id="8" name="Rounded Rectangle 7"/>
          <p:cNvSpPr/>
          <p:nvPr/>
        </p:nvSpPr>
        <p:spPr>
          <a:xfrm>
            <a:off x="714348" y="464344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CameraObject</a:t>
            </a:r>
            <a:endParaRPr lang="en-CA" dirty="0"/>
          </a:p>
        </p:txBody>
      </p:sp>
      <p:sp>
        <p:nvSpPr>
          <p:cNvPr id="9" name="Rounded Rectangle 8"/>
          <p:cNvSpPr/>
          <p:nvPr/>
        </p:nvSpPr>
        <p:spPr>
          <a:xfrm>
            <a:off x="3071802" y="464344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GeomObject</a:t>
            </a:r>
            <a:endParaRPr lang="en-CA" dirty="0"/>
          </a:p>
        </p:txBody>
      </p:sp>
      <p:sp>
        <p:nvSpPr>
          <p:cNvPr id="10" name="Rounded Rectangle 9"/>
          <p:cNvSpPr/>
          <p:nvPr/>
        </p:nvSpPr>
        <p:spPr>
          <a:xfrm>
            <a:off x="5429256" y="464344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HelperObject</a:t>
            </a:r>
            <a:endParaRPr lang="en-CA" dirty="0"/>
          </a:p>
        </p:txBody>
      </p:sp>
      <p:sp>
        <p:nvSpPr>
          <p:cNvPr id="11" name="Rounded Rectangle 10"/>
          <p:cNvSpPr/>
          <p:nvPr/>
        </p:nvSpPr>
        <p:spPr>
          <a:xfrm>
            <a:off x="714348" y="5214950"/>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IDerivedObject</a:t>
            </a:r>
            <a:endParaRPr lang="en-CA" dirty="0"/>
          </a:p>
        </p:txBody>
      </p:sp>
      <p:sp>
        <p:nvSpPr>
          <p:cNvPr id="12" name="Rounded Rectangle 11"/>
          <p:cNvSpPr/>
          <p:nvPr/>
        </p:nvSpPr>
        <p:spPr>
          <a:xfrm>
            <a:off x="3071802" y="5214950"/>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LightObject</a:t>
            </a:r>
            <a:endParaRPr lang="en-CA" dirty="0"/>
          </a:p>
        </p:txBody>
      </p:sp>
      <p:sp>
        <p:nvSpPr>
          <p:cNvPr id="13" name="Rounded Rectangle 12"/>
          <p:cNvSpPr/>
          <p:nvPr/>
        </p:nvSpPr>
        <p:spPr>
          <a:xfrm>
            <a:off x="5429256" y="5214950"/>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IXRefObject</a:t>
            </a:r>
            <a:endParaRPr lang="en-CA" dirty="0"/>
          </a:p>
        </p:txBody>
      </p:sp>
      <p:cxnSp>
        <p:nvCxnSpPr>
          <p:cNvPr id="15" name="Straight Arrow Connector 14"/>
          <p:cNvCxnSpPr>
            <a:stCxn id="4" idx="2"/>
            <a:endCxn id="5" idx="0"/>
          </p:cNvCxnSpPr>
          <p:nvPr/>
        </p:nvCxnSpPr>
        <p:spPr>
          <a:xfrm rot="5400000">
            <a:off x="3893339" y="2107397"/>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2"/>
            <a:endCxn id="6" idx="0"/>
          </p:cNvCxnSpPr>
          <p:nvPr/>
        </p:nvCxnSpPr>
        <p:spPr>
          <a:xfrm rot="5400000">
            <a:off x="3214678" y="2285992"/>
            <a:ext cx="428628"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5" idx="2"/>
            <a:endCxn id="7" idx="0"/>
          </p:cNvCxnSpPr>
          <p:nvPr/>
        </p:nvCxnSpPr>
        <p:spPr>
          <a:xfrm rot="16200000" flipH="1">
            <a:off x="4536281" y="2250273"/>
            <a:ext cx="428628" cy="13573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 idx="2"/>
          </p:cNvCxnSpPr>
          <p:nvPr/>
        </p:nvCxnSpPr>
        <p:spPr>
          <a:xfrm rot="5400000">
            <a:off x="4357686" y="3357562"/>
            <a:ext cx="857256"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571472" y="4929198"/>
            <a:ext cx="7500990" cy="1428760"/>
          </a:xfrm>
          <a:prstGeom prst="roundRect">
            <a:avLst/>
          </a:prstGeom>
          <a:solidFill>
            <a:schemeClr val="tx1"/>
          </a:solidFill>
          <a:ln>
            <a:solidFill>
              <a:schemeClr val="accent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sp>
        <p:nvSpPr>
          <p:cNvPr id="2" name="Title 1"/>
          <p:cNvSpPr>
            <a:spLocks noGrp="1"/>
          </p:cNvSpPr>
          <p:nvPr>
            <p:ph type="title"/>
          </p:nvPr>
        </p:nvSpPr>
        <p:spPr/>
        <p:txBody>
          <a:bodyPr/>
          <a:lstStyle/>
          <a:p>
            <a:r>
              <a:rPr lang="en-CA" dirty="0" smtClean="0"/>
              <a:t>The Object Classes</a:t>
            </a:r>
            <a:endParaRPr lang="en-CA" dirty="0"/>
          </a:p>
        </p:txBody>
      </p:sp>
      <p:sp>
        <p:nvSpPr>
          <p:cNvPr id="3" name="Content Placeholder 2"/>
          <p:cNvSpPr>
            <a:spLocks noGrp="1"/>
          </p:cNvSpPr>
          <p:nvPr>
            <p:ph idx="1"/>
          </p:nvPr>
        </p:nvSpPr>
        <p:spPr/>
        <p:txBody>
          <a:bodyPr/>
          <a:lstStyle/>
          <a:p>
            <a:endParaRPr lang="en-CA" dirty="0"/>
          </a:p>
        </p:txBody>
      </p:sp>
      <p:sp>
        <p:nvSpPr>
          <p:cNvPr id="4" name="Rounded Rectangle 3"/>
          <p:cNvSpPr/>
          <p:nvPr/>
        </p:nvSpPr>
        <p:spPr>
          <a:xfrm>
            <a:off x="2928926" y="1571612"/>
            <a:ext cx="228601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ReferenceTarget</a:t>
            </a:r>
            <a:endParaRPr lang="en-CA" dirty="0"/>
          </a:p>
        </p:txBody>
      </p:sp>
      <p:sp>
        <p:nvSpPr>
          <p:cNvPr id="5" name="Rounded Rectangle 4"/>
          <p:cNvSpPr/>
          <p:nvPr/>
        </p:nvSpPr>
        <p:spPr>
          <a:xfrm>
            <a:off x="2928926" y="2285992"/>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BaseObject</a:t>
            </a:r>
            <a:endParaRPr lang="en-CA" dirty="0"/>
          </a:p>
        </p:txBody>
      </p:sp>
      <p:sp>
        <p:nvSpPr>
          <p:cNvPr id="6" name="Rounded Rectangle 5"/>
          <p:cNvSpPr/>
          <p:nvPr/>
        </p:nvSpPr>
        <p:spPr>
          <a:xfrm>
            <a:off x="1643042" y="3143248"/>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Modifier</a:t>
            </a:r>
            <a:endParaRPr lang="en-CA" dirty="0"/>
          </a:p>
        </p:txBody>
      </p:sp>
      <p:sp>
        <p:nvSpPr>
          <p:cNvPr id="7" name="Rounded Rectangle 6"/>
          <p:cNvSpPr/>
          <p:nvPr/>
        </p:nvSpPr>
        <p:spPr>
          <a:xfrm>
            <a:off x="4286248" y="3143248"/>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Object</a:t>
            </a:r>
            <a:endParaRPr lang="en-CA" dirty="0"/>
          </a:p>
        </p:txBody>
      </p:sp>
      <p:sp>
        <p:nvSpPr>
          <p:cNvPr id="8" name="Rounded Rectangle 7"/>
          <p:cNvSpPr/>
          <p:nvPr/>
        </p:nvSpPr>
        <p:spPr>
          <a:xfrm>
            <a:off x="714348" y="5143512"/>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TriObject</a:t>
            </a:r>
            <a:endParaRPr lang="en-CA" dirty="0"/>
          </a:p>
        </p:txBody>
      </p:sp>
      <p:sp>
        <p:nvSpPr>
          <p:cNvPr id="9" name="Rounded Rectangle 8"/>
          <p:cNvSpPr/>
          <p:nvPr/>
        </p:nvSpPr>
        <p:spPr>
          <a:xfrm>
            <a:off x="4286248" y="392906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GeomObject</a:t>
            </a:r>
            <a:endParaRPr lang="en-CA" dirty="0"/>
          </a:p>
        </p:txBody>
      </p:sp>
      <p:sp>
        <p:nvSpPr>
          <p:cNvPr id="10" name="Rounded Rectangle 9"/>
          <p:cNvSpPr/>
          <p:nvPr/>
        </p:nvSpPr>
        <p:spPr>
          <a:xfrm>
            <a:off x="5429256" y="5143512"/>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SimpleObject</a:t>
            </a:r>
            <a:endParaRPr lang="en-CA" dirty="0"/>
          </a:p>
        </p:txBody>
      </p:sp>
      <p:sp>
        <p:nvSpPr>
          <p:cNvPr id="11" name="Rounded Rectangle 10"/>
          <p:cNvSpPr/>
          <p:nvPr/>
        </p:nvSpPr>
        <p:spPr>
          <a:xfrm>
            <a:off x="714348" y="571501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PolyObject</a:t>
            </a:r>
            <a:endParaRPr lang="en-CA" dirty="0"/>
          </a:p>
        </p:txBody>
      </p:sp>
      <p:sp>
        <p:nvSpPr>
          <p:cNvPr id="12" name="Rounded Rectangle 11"/>
          <p:cNvSpPr/>
          <p:nvPr/>
        </p:nvSpPr>
        <p:spPr>
          <a:xfrm>
            <a:off x="3071802" y="571501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ParticleObject</a:t>
            </a:r>
            <a:endParaRPr lang="en-CA" dirty="0"/>
          </a:p>
        </p:txBody>
      </p:sp>
      <p:sp>
        <p:nvSpPr>
          <p:cNvPr id="13" name="Rounded Rectangle 12"/>
          <p:cNvSpPr/>
          <p:nvPr/>
        </p:nvSpPr>
        <p:spPr>
          <a:xfrm>
            <a:off x="5429256" y="5715016"/>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PatchObject</a:t>
            </a:r>
            <a:endParaRPr lang="en-CA" dirty="0"/>
          </a:p>
        </p:txBody>
      </p:sp>
      <p:cxnSp>
        <p:nvCxnSpPr>
          <p:cNvPr id="15" name="Straight Arrow Connector 14"/>
          <p:cNvCxnSpPr>
            <a:stCxn id="4" idx="2"/>
            <a:endCxn id="5" idx="0"/>
          </p:cNvCxnSpPr>
          <p:nvPr/>
        </p:nvCxnSpPr>
        <p:spPr>
          <a:xfrm rot="5400000">
            <a:off x="3893339" y="2107397"/>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2"/>
            <a:endCxn id="6" idx="0"/>
          </p:cNvCxnSpPr>
          <p:nvPr/>
        </p:nvCxnSpPr>
        <p:spPr>
          <a:xfrm rot="5400000">
            <a:off x="3214678" y="2285992"/>
            <a:ext cx="428628"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5" idx="2"/>
            <a:endCxn id="7" idx="0"/>
          </p:cNvCxnSpPr>
          <p:nvPr/>
        </p:nvCxnSpPr>
        <p:spPr>
          <a:xfrm rot="16200000" flipH="1">
            <a:off x="4536281" y="2250273"/>
            <a:ext cx="428628" cy="13573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 idx="2"/>
            <a:endCxn id="9" idx="0"/>
          </p:cNvCxnSpPr>
          <p:nvPr/>
        </p:nvCxnSpPr>
        <p:spPr>
          <a:xfrm rot="5400000">
            <a:off x="5250661" y="3750471"/>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3071802" y="5143512"/>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t>ShapeObject</a:t>
            </a:r>
            <a:endParaRPr lang="en-CA" dirty="0"/>
          </a:p>
        </p:txBody>
      </p:sp>
      <p:cxnSp>
        <p:nvCxnSpPr>
          <p:cNvPr id="25" name="Straight Arrow Connector 24"/>
          <p:cNvCxnSpPr>
            <a:stCxn id="9" idx="2"/>
          </p:cNvCxnSpPr>
          <p:nvPr/>
        </p:nvCxnSpPr>
        <p:spPr>
          <a:xfrm rot="5400000">
            <a:off x="4500562" y="4000504"/>
            <a:ext cx="571504"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Displaying in the Viewport</a:t>
            </a:r>
            <a:endParaRPr lang="en-CA" dirty="0"/>
          </a:p>
        </p:txBody>
      </p:sp>
      <p:sp>
        <p:nvSpPr>
          <p:cNvPr id="3" name="Content Placeholder 2"/>
          <p:cNvSpPr>
            <a:spLocks noGrp="1"/>
          </p:cNvSpPr>
          <p:nvPr>
            <p:ph idx="1"/>
          </p:nvPr>
        </p:nvSpPr>
        <p:spPr/>
        <p:txBody>
          <a:bodyPr/>
          <a:lstStyle/>
          <a:p>
            <a:endParaRPr lang="en-CA" dirty="0" smtClean="0"/>
          </a:p>
          <a:p>
            <a:pPr>
              <a:buNone/>
            </a:pPr>
            <a:r>
              <a:rPr lang="en-CA" dirty="0" err="1" smtClean="0"/>
              <a:t>ObjectState</a:t>
            </a:r>
            <a:r>
              <a:rPr lang="en-CA" dirty="0" smtClean="0"/>
              <a:t> Object::</a:t>
            </a:r>
            <a:r>
              <a:rPr lang="en-CA" dirty="0" err="1" smtClean="0"/>
              <a:t>Eval</a:t>
            </a:r>
            <a:r>
              <a:rPr lang="en-CA" dirty="0" smtClean="0"/>
              <a:t>(</a:t>
            </a:r>
            <a:r>
              <a:rPr lang="en-CA" dirty="0" err="1" smtClean="0"/>
              <a:t>TimeValue</a:t>
            </a:r>
            <a:r>
              <a:rPr lang="en-CA" dirty="0" smtClean="0"/>
              <a:t>)</a:t>
            </a:r>
          </a:p>
          <a:p>
            <a:r>
              <a:rPr lang="en-CA" dirty="0" smtClean="0"/>
              <a:t>Called to evaluate the objects pipeline</a:t>
            </a:r>
          </a:p>
          <a:p>
            <a:r>
              <a:rPr lang="en-CA" dirty="0" smtClean="0"/>
              <a:t>Typically implemented as</a:t>
            </a:r>
          </a:p>
          <a:p>
            <a:pPr lvl="1"/>
            <a:r>
              <a:rPr lang="en-CA" dirty="0" smtClean="0"/>
              <a:t>Return </a:t>
            </a:r>
            <a:r>
              <a:rPr lang="en-CA" dirty="0" err="1" smtClean="0"/>
              <a:t>ObjectState</a:t>
            </a:r>
            <a:r>
              <a:rPr lang="en-CA" dirty="0" smtClean="0"/>
              <a:t>(this)</a:t>
            </a:r>
            <a:endParaRPr lang="en-CA" dirty="0" smtClean="0"/>
          </a:p>
          <a:p>
            <a:pPr>
              <a:buNone/>
            </a:pPr>
            <a:endParaRPr lang="en-CA" dirty="0" smtClean="0"/>
          </a:p>
          <a:p>
            <a:pPr>
              <a:buNone/>
            </a:pPr>
            <a:r>
              <a:rPr lang="en-CA" dirty="0" err="1" smtClean="0"/>
              <a:t>i</a:t>
            </a:r>
            <a:r>
              <a:rPr lang="en-CA" dirty="0" err="1" smtClean="0"/>
              <a:t>nt</a:t>
            </a:r>
            <a:r>
              <a:rPr lang="en-CA" dirty="0" smtClean="0"/>
              <a:t> </a:t>
            </a:r>
            <a:r>
              <a:rPr lang="en-CA" dirty="0" err="1" smtClean="0"/>
              <a:t>BaseObject</a:t>
            </a:r>
            <a:r>
              <a:rPr lang="en-CA" dirty="0" smtClean="0"/>
              <a:t>::Display(</a:t>
            </a:r>
            <a:r>
              <a:rPr lang="en-CA" dirty="0" err="1" smtClean="0"/>
              <a:t>TimeValue</a:t>
            </a:r>
            <a:r>
              <a:rPr lang="en-CA" dirty="0" smtClean="0"/>
              <a:t>, </a:t>
            </a:r>
            <a:r>
              <a:rPr lang="en-CA" dirty="0" err="1" smtClean="0"/>
              <a:t>INode</a:t>
            </a:r>
            <a:r>
              <a:rPr lang="en-CA" dirty="0" smtClean="0"/>
              <a:t>*, </a:t>
            </a:r>
            <a:r>
              <a:rPr lang="en-CA" dirty="0" err="1" smtClean="0"/>
              <a:t>ViewExp</a:t>
            </a:r>
            <a:r>
              <a:rPr lang="en-CA" dirty="0" smtClean="0"/>
              <a:t>*, </a:t>
            </a:r>
            <a:r>
              <a:rPr lang="en-CA" dirty="0" err="1" smtClean="0"/>
              <a:t>int</a:t>
            </a:r>
            <a:r>
              <a:rPr lang="en-CA" dirty="0" smtClean="0"/>
              <a:t>)</a:t>
            </a:r>
          </a:p>
          <a:p>
            <a:pPr>
              <a:buNone/>
            </a:pPr>
            <a:r>
              <a:rPr lang="en-CA" dirty="0" smtClean="0"/>
              <a:t>	</a:t>
            </a:r>
            <a:r>
              <a:rPr lang="en-CA" dirty="0" smtClean="0"/>
              <a:t>renders the object in the viewport</a:t>
            </a:r>
            <a:endParaRPr lang="en-CA" dirty="0"/>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Mesh</a:t>
            </a:r>
            <a:endParaRPr lang="en-CA" dirty="0"/>
          </a:p>
        </p:txBody>
      </p:sp>
      <p:sp>
        <p:nvSpPr>
          <p:cNvPr id="3" name="Content Placeholder 2"/>
          <p:cNvSpPr>
            <a:spLocks noGrp="1"/>
          </p:cNvSpPr>
          <p:nvPr>
            <p:ph idx="1"/>
          </p:nvPr>
        </p:nvSpPr>
        <p:spPr/>
        <p:txBody>
          <a:bodyPr/>
          <a:lstStyle/>
          <a:p>
            <a:pPr>
              <a:buNone/>
            </a:pPr>
            <a:r>
              <a:rPr lang="en-CA" dirty="0" smtClean="0"/>
              <a:t>Mesh</a:t>
            </a:r>
          </a:p>
          <a:p>
            <a:r>
              <a:rPr lang="en-CA" dirty="0" smtClean="0"/>
              <a:t>Implemented by the system</a:t>
            </a:r>
          </a:p>
          <a:p>
            <a:r>
              <a:rPr lang="en-CA" dirty="0" smtClean="0"/>
              <a:t>Data structure representing triangle mesh</a:t>
            </a:r>
          </a:p>
          <a:p>
            <a:r>
              <a:rPr lang="en-CA" dirty="0" smtClean="0"/>
              <a:t>Mesh::render</a:t>
            </a:r>
          </a:p>
          <a:p>
            <a:endParaRPr lang="en-CA" dirty="0" smtClean="0"/>
          </a:p>
          <a:p>
            <a:pPr>
              <a:buNone/>
            </a:pPr>
            <a:r>
              <a:rPr lang="en-CA" dirty="0" err="1" smtClean="0"/>
              <a:t>MNMesh</a:t>
            </a:r>
            <a:endParaRPr lang="en-CA" dirty="0" smtClean="0"/>
          </a:p>
          <a:p>
            <a:r>
              <a:rPr lang="en-CA" dirty="0" smtClean="0"/>
              <a:t>Implemented by the system</a:t>
            </a:r>
          </a:p>
          <a:p>
            <a:r>
              <a:rPr lang="en-CA" dirty="0" smtClean="0"/>
              <a:t>Data structure representing polygon mesh</a:t>
            </a:r>
            <a:endParaRPr lang="en-CA" dirty="0" smtClean="0"/>
          </a:p>
          <a:p>
            <a:r>
              <a:rPr lang="en-CA" dirty="0" smtClean="0"/>
              <a:t>Powerful, but slow</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Nodes and Objects</a:t>
            </a:r>
            <a:endParaRPr lang="en-US" dirty="0"/>
          </a:p>
        </p:txBody>
      </p:sp>
      <p:sp>
        <p:nvSpPr>
          <p:cNvPr id="3" name="Content Placeholder 2"/>
          <p:cNvSpPr>
            <a:spLocks noGrp="1"/>
          </p:cNvSpPr>
          <p:nvPr>
            <p:ph idx="1"/>
          </p:nvPr>
        </p:nvSpPr>
        <p:spPr>
          <a:xfrm>
            <a:off x="457200" y="1600200"/>
            <a:ext cx="5400684" cy="4525963"/>
          </a:xfrm>
        </p:spPr>
        <p:txBody>
          <a:bodyPr/>
          <a:lstStyle/>
          <a:p>
            <a:r>
              <a:rPr lang="en-US" dirty="0" smtClean="0"/>
              <a:t>Nodes are referencing objects.</a:t>
            </a:r>
          </a:p>
          <a:p>
            <a:r>
              <a:rPr lang="en-US" dirty="0" smtClean="0"/>
              <a:t>Instances by referencing the same object.</a:t>
            </a:r>
          </a:p>
          <a:p>
            <a:r>
              <a:rPr lang="en-US" dirty="0" smtClean="0"/>
              <a:t>Each node has its own transform.</a:t>
            </a:r>
            <a:endParaRPr lang="en-US" dirty="0"/>
          </a:p>
        </p:txBody>
      </p:sp>
      <p:pic>
        <p:nvPicPr>
          <p:cNvPr id="25602" name="Picture 2"/>
          <p:cNvPicPr>
            <a:picLocks noChangeAspect="1" noChangeArrowheads="1"/>
          </p:cNvPicPr>
          <p:nvPr/>
        </p:nvPicPr>
        <p:blipFill>
          <a:blip r:embed="rId3"/>
          <a:srcRect/>
          <a:stretch>
            <a:fillRect/>
          </a:stretch>
        </p:blipFill>
        <p:spPr bwMode="auto">
          <a:xfrm>
            <a:off x="6429388" y="1714488"/>
            <a:ext cx="1571625" cy="1990725"/>
          </a:xfrm>
          <a:prstGeom prst="rect">
            <a:avLst/>
          </a:prstGeom>
          <a:ln>
            <a:headEnd/>
            <a:tailEnd/>
          </a:ln>
        </p:spPr>
        <p:style>
          <a:lnRef idx="2">
            <a:schemeClr val="accent2"/>
          </a:lnRef>
          <a:fillRef idx="1">
            <a:schemeClr val="lt1"/>
          </a:fillRef>
          <a:effectRef idx="0">
            <a:schemeClr val="accent2"/>
          </a:effectRef>
          <a:fontRef idx="minor">
            <a:schemeClr val="dk1"/>
          </a:fontRef>
        </p:style>
      </p:pic>
      <p:pic>
        <p:nvPicPr>
          <p:cNvPr id="25603" name="Picture 3"/>
          <p:cNvPicPr>
            <a:picLocks noChangeAspect="1" noChangeArrowheads="1"/>
          </p:cNvPicPr>
          <p:nvPr/>
        </p:nvPicPr>
        <p:blipFill>
          <a:blip r:embed="rId4"/>
          <a:srcRect/>
          <a:stretch>
            <a:fillRect/>
          </a:stretch>
        </p:blipFill>
        <p:spPr bwMode="auto">
          <a:xfrm>
            <a:off x="5929322" y="4000504"/>
            <a:ext cx="2628900" cy="175260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Modifiers</a:t>
            </a:r>
            <a:endParaRPr lang="en-US" dirty="0"/>
          </a:p>
        </p:txBody>
      </p:sp>
      <p:sp>
        <p:nvSpPr>
          <p:cNvPr id="3" name="Content Placeholder 2"/>
          <p:cNvSpPr>
            <a:spLocks noGrp="1"/>
          </p:cNvSpPr>
          <p:nvPr>
            <p:ph idx="1"/>
          </p:nvPr>
        </p:nvSpPr>
        <p:spPr/>
        <p:txBody>
          <a:bodyPr>
            <a:normAutofit/>
          </a:bodyPr>
          <a:lstStyle/>
          <a:p>
            <a:r>
              <a:rPr lang="en-US" dirty="0" smtClean="0"/>
              <a:t>Modifiers are applied to objects.</a:t>
            </a:r>
          </a:p>
          <a:p>
            <a:r>
              <a:rPr lang="en-US" dirty="0" smtClean="0"/>
              <a:t>Perform different operations:</a:t>
            </a:r>
          </a:p>
          <a:p>
            <a:pPr lvl="1"/>
            <a:r>
              <a:rPr lang="en-US" dirty="0" smtClean="0"/>
              <a:t>Deform geometry.</a:t>
            </a:r>
          </a:p>
          <a:p>
            <a:pPr lvl="1"/>
            <a:r>
              <a:rPr lang="en-US" dirty="0" smtClean="0"/>
              <a:t>Manipulate texture mapping,</a:t>
            </a:r>
          </a:p>
          <a:p>
            <a:pPr lvl="1"/>
            <a:r>
              <a:rPr lang="en-US" dirty="0" smtClean="0"/>
              <a:t>Replace object.</a:t>
            </a:r>
          </a:p>
          <a:p>
            <a:r>
              <a:rPr lang="en-US" dirty="0" smtClean="0"/>
              <a:t>Modifiers are just black boxes that take the object flowing up the stack, do something to it and then output the original edited object or a new object.</a:t>
            </a:r>
          </a:p>
          <a:p>
            <a:pPr>
              <a:buNone/>
            </a:pPr>
            <a:endParaRPr lang="en-US" dirty="0"/>
          </a:p>
        </p:txBody>
      </p:sp>
    </p:spTree>
  </p:cSld>
  <p:clrMapOvr>
    <a:masterClrMapping/>
  </p:clrMapOvr>
  <p:transition spd="med">
    <p:fade/>
  </p:transition>
</p:sld>
</file>

<file path=ppt/theme/theme1.xml><?xml version="1.0" encoding="utf-8"?>
<a:theme xmlns:a="http://schemas.openxmlformats.org/drawingml/2006/main" name="1_blank">
  <a:themeElements>
    <a:clrScheme name="1_blank 2">
      <a:dk1>
        <a:srgbClr val="000000"/>
      </a:dk1>
      <a:lt1>
        <a:srgbClr val="FFFFFF"/>
      </a:lt1>
      <a:dk2>
        <a:srgbClr val="000000"/>
      </a:dk2>
      <a:lt2>
        <a:srgbClr val="CCCCCC"/>
      </a:lt2>
      <a:accent1>
        <a:srgbClr val="003264"/>
      </a:accent1>
      <a:accent2>
        <a:srgbClr val="EE5500"/>
      </a:accent2>
      <a:accent3>
        <a:srgbClr val="FFFFFF"/>
      </a:accent3>
      <a:accent4>
        <a:srgbClr val="000000"/>
      </a:accent4>
      <a:accent5>
        <a:srgbClr val="AAADB8"/>
      </a:accent5>
      <a:accent6>
        <a:srgbClr val="D84C00"/>
      </a:accent6>
      <a:hlink>
        <a:srgbClr val="77BB11"/>
      </a:hlink>
      <a:folHlink>
        <a:srgbClr val="FFAA00"/>
      </a:folHlink>
    </a:clrScheme>
    <a:fontScheme name="1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CCCCCC"/>
        </a:lt2>
        <a:accent1>
          <a:srgbClr val="00AADD"/>
        </a:accent1>
        <a:accent2>
          <a:srgbClr val="EE5500"/>
        </a:accent2>
        <a:accent3>
          <a:srgbClr val="FFFFFF"/>
        </a:accent3>
        <a:accent4>
          <a:srgbClr val="000000"/>
        </a:accent4>
        <a:accent5>
          <a:srgbClr val="AAD2EB"/>
        </a:accent5>
        <a:accent6>
          <a:srgbClr val="D84C00"/>
        </a:accent6>
        <a:hlink>
          <a:srgbClr val="77BB11"/>
        </a:hlink>
        <a:folHlink>
          <a:srgbClr val="FFAA0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00"/>
        </a:dk2>
        <a:lt2>
          <a:srgbClr val="CCCCCC"/>
        </a:lt2>
        <a:accent1>
          <a:srgbClr val="003264"/>
        </a:accent1>
        <a:accent2>
          <a:srgbClr val="EE5500"/>
        </a:accent2>
        <a:accent3>
          <a:srgbClr val="FFFFFF"/>
        </a:accent3>
        <a:accent4>
          <a:srgbClr val="000000"/>
        </a:accent4>
        <a:accent5>
          <a:srgbClr val="AAADB8"/>
        </a:accent5>
        <a:accent6>
          <a:srgbClr val="D84C00"/>
        </a:accent6>
        <a:hlink>
          <a:srgbClr val="77BB11"/>
        </a:hlink>
        <a:folHlink>
          <a:srgbClr val="FFAA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adsk_temp_me_t10</Template>
  <TotalTime>1802</TotalTime>
  <Words>1361</Words>
  <Application>Microsoft Office PowerPoint</Application>
  <PresentationFormat>On-screen Show (4:3)</PresentationFormat>
  <Paragraphs>192</Paragraphs>
  <Slides>19</Slides>
  <Notes>14</Notes>
  <HiddenSlides>1</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1_blank</vt:lpstr>
      <vt:lpstr>Slide 1</vt:lpstr>
      <vt:lpstr>The Scene - Nodes</vt:lpstr>
      <vt:lpstr>The Scene - Objects</vt:lpstr>
      <vt:lpstr>The Object Classes</vt:lpstr>
      <vt:lpstr>The Object Classes</vt:lpstr>
      <vt:lpstr>Displaying in the Viewport</vt:lpstr>
      <vt:lpstr>Mesh</vt:lpstr>
      <vt:lpstr>Nodes and Objects</vt:lpstr>
      <vt:lpstr>Modifiers</vt:lpstr>
      <vt:lpstr>Modifiers channels</vt:lpstr>
      <vt:lpstr>Modifiers &amp; type of object</vt:lpstr>
      <vt:lpstr>ModifyObject</vt:lpstr>
      <vt:lpstr>Simple stack</vt:lpstr>
      <vt:lpstr>2 Modifiers</vt:lpstr>
      <vt:lpstr>2 Modifiers and 2 Nodes</vt:lpstr>
      <vt:lpstr>2 Modifiers, 2 Nodes and 2 Derived Objects</vt:lpstr>
      <vt:lpstr>1 Modifier on 2 Objects</vt:lpstr>
      <vt:lpstr>OSM vs WSM</vt:lpstr>
      <vt:lpstr>Thank You</vt:lpstr>
    </vt:vector>
  </TitlesOfParts>
  <Company>Autodesk,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3ds Max SDK: Geometry Pipeline</dc:title>
  <dc:creator>Bernard Lefebvre</dc:creator>
  <cp:lastModifiedBy>Stephen Taylor</cp:lastModifiedBy>
  <cp:revision>90</cp:revision>
  <dcterms:created xsi:type="dcterms:W3CDTF">2007-09-19T17:47:46Z</dcterms:created>
  <dcterms:modified xsi:type="dcterms:W3CDTF">2009-05-11T14:47:28Z</dcterms:modified>
</cp:coreProperties>
</file>